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02" r:id="rId3"/>
    <p:sldId id="258" r:id="rId4"/>
    <p:sldId id="304" r:id="rId5"/>
    <p:sldId id="297" r:id="rId6"/>
    <p:sldId id="298" r:id="rId7"/>
    <p:sldId id="303" r:id="rId8"/>
    <p:sldId id="306" r:id="rId9"/>
    <p:sldId id="307" r:id="rId10"/>
    <p:sldId id="308" r:id="rId11"/>
    <p:sldId id="299" r:id="rId12"/>
    <p:sldId id="300" r:id="rId13"/>
    <p:sldId id="301" r:id="rId14"/>
    <p:sldId id="309" r:id="rId15"/>
    <p:sldId id="259" r:id="rId16"/>
    <p:sldId id="260" r:id="rId17"/>
    <p:sldId id="261" r:id="rId18"/>
    <p:sldId id="265" r:id="rId19"/>
    <p:sldId id="263" r:id="rId20"/>
    <p:sldId id="264" r:id="rId21"/>
    <p:sldId id="282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83" r:id="rId30"/>
    <p:sldId id="273" r:id="rId31"/>
    <p:sldId id="284" r:id="rId32"/>
    <p:sldId id="276" r:id="rId33"/>
    <p:sldId id="285" r:id="rId34"/>
    <p:sldId id="286" r:id="rId35"/>
    <p:sldId id="287" r:id="rId36"/>
    <p:sldId id="288" r:id="rId37"/>
    <p:sldId id="289" r:id="rId38"/>
    <p:sldId id="290" r:id="rId39"/>
    <p:sldId id="292" r:id="rId40"/>
    <p:sldId id="293" r:id="rId41"/>
    <p:sldId id="294" r:id="rId42"/>
    <p:sldId id="295" r:id="rId43"/>
    <p:sldId id="296" r:id="rId44"/>
    <p:sldId id="281" r:id="rId45"/>
  </p:sldIdLst>
  <p:sldSz cx="9144000" cy="5143500" type="screen16x9"/>
  <p:notesSz cx="9144000" cy="51435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59" autoAdjust="0"/>
  </p:normalViewPr>
  <p:slideViewPr>
    <p:cSldViewPr>
      <p:cViewPr>
        <p:scale>
          <a:sx n="100" d="100"/>
          <a:sy n="100" d="100"/>
        </p:scale>
        <p:origin x="-1944" y="-8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A572B-7511-4832-8F7F-82617EBAD87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B036-AA3B-4457-9669-77EBA568DC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28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B036-AA3B-4457-9669-77EBA568DC0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71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B036-AA3B-4457-9669-77EBA568DC0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27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補充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以價錢來說，雖然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Heroku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有提供免費使用額度，但因為免費的機器有「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分鐘沒有人連線的話就會進入休眠」以及「每天至少要休眠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小時」的限制，如果是創業初期，可先選擇每個月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元方案，待使用者變多、網站流量開始變大之後可再昇級更高等級的設備。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B036-AA3B-4457-9669-77EBA568DC0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644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B036-AA3B-4457-9669-77EBA568DC0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84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B036-AA3B-4457-9669-77EBA568DC0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44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276600" cy="5143500"/>
          </a:xfrm>
          <a:custGeom>
            <a:avLst/>
            <a:gdLst/>
            <a:ahLst/>
            <a:cxnLst/>
            <a:rect l="l" t="t" r="r" b="b"/>
            <a:pathLst>
              <a:path w="3276600" h="5143500">
                <a:moveTo>
                  <a:pt x="0" y="5143489"/>
                </a:moveTo>
                <a:lnTo>
                  <a:pt x="3276593" y="5143489"/>
                </a:lnTo>
                <a:lnTo>
                  <a:pt x="3276593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276593" y="24"/>
            <a:ext cx="5867400" cy="5143500"/>
          </a:xfrm>
          <a:custGeom>
            <a:avLst/>
            <a:gdLst/>
            <a:ahLst/>
            <a:cxnLst/>
            <a:rect l="l" t="t" r="r" b="b"/>
            <a:pathLst>
              <a:path w="5867400" h="5143500">
                <a:moveTo>
                  <a:pt x="0" y="5143489"/>
                </a:moveTo>
                <a:lnTo>
                  <a:pt x="5867388" y="5143489"/>
                </a:lnTo>
                <a:lnTo>
                  <a:pt x="5867388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56590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0" y="656398"/>
                </a:moveTo>
                <a:lnTo>
                  <a:pt x="9143981" y="656398"/>
                </a:lnTo>
                <a:lnTo>
                  <a:pt x="9143981" y="0"/>
                </a:lnTo>
                <a:lnTo>
                  <a:pt x="0" y="0"/>
                </a:lnTo>
                <a:lnTo>
                  <a:pt x="0" y="6563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56398"/>
            <a:ext cx="9144000" cy="4487545"/>
          </a:xfrm>
          <a:custGeom>
            <a:avLst/>
            <a:gdLst/>
            <a:ahLst/>
            <a:cxnLst/>
            <a:rect l="l" t="t" r="r" b="b"/>
            <a:pathLst>
              <a:path w="9144000" h="4487545">
                <a:moveTo>
                  <a:pt x="0" y="4487091"/>
                </a:moveTo>
                <a:lnTo>
                  <a:pt x="9143981" y="4487091"/>
                </a:lnTo>
                <a:lnTo>
                  <a:pt x="9143981" y="0"/>
                </a:lnTo>
                <a:lnTo>
                  <a:pt x="0" y="0"/>
                </a:lnTo>
                <a:lnTo>
                  <a:pt x="0" y="448709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56590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0" y="656398"/>
                </a:moveTo>
                <a:lnTo>
                  <a:pt x="9143981" y="656398"/>
                </a:lnTo>
                <a:lnTo>
                  <a:pt x="9143981" y="0"/>
                </a:lnTo>
                <a:lnTo>
                  <a:pt x="0" y="0"/>
                </a:lnTo>
                <a:lnTo>
                  <a:pt x="0" y="6563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56398"/>
            <a:ext cx="9144000" cy="4487545"/>
          </a:xfrm>
          <a:custGeom>
            <a:avLst/>
            <a:gdLst/>
            <a:ahLst/>
            <a:cxnLst/>
            <a:rect l="l" t="t" r="r" b="b"/>
            <a:pathLst>
              <a:path w="9144000" h="4487545">
                <a:moveTo>
                  <a:pt x="0" y="4487091"/>
                </a:moveTo>
                <a:lnTo>
                  <a:pt x="9143981" y="4487091"/>
                </a:lnTo>
                <a:lnTo>
                  <a:pt x="9143981" y="0"/>
                </a:lnTo>
                <a:lnTo>
                  <a:pt x="0" y="0"/>
                </a:lnTo>
                <a:lnTo>
                  <a:pt x="0" y="448709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9734" y="3257559"/>
            <a:ext cx="5444530" cy="1490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herok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belt.heroku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elopers.facebook.com/products/messeng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heroku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19" y="11"/>
            <a:ext cx="9143981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52117" y="238299"/>
            <a:ext cx="2143845" cy="2158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" y="2515687"/>
            <a:ext cx="914398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3545">
              <a:lnSpc>
                <a:spcPct val="100000"/>
              </a:lnSpc>
              <a:spcBef>
                <a:spcPts val="100"/>
              </a:spcBef>
            </a:pPr>
            <a:r>
              <a:rPr sz="6000" b="1" spc="-265" dirty="0" smtClean="0">
                <a:solidFill>
                  <a:srgbClr val="FFFFFF"/>
                </a:solidFill>
                <a:latin typeface="Arial"/>
                <a:cs typeface="Arial"/>
              </a:rPr>
              <a:t>FB  </a:t>
            </a:r>
            <a:r>
              <a:rPr sz="6000" b="1" spc="-5" dirty="0" smtClean="0">
                <a:solidFill>
                  <a:srgbClr val="FFFFFF"/>
                </a:solidFill>
                <a:latin typeface="Arial"/>
                <a:cs typeface="Arial"/>
              </a:rPr>
              <a:t>Messenger </a:t>
            </a:r>
            <a:r>
              <a:rPr sz="6000" b="1" spc="15" dirty="0" err="1" smtClean="0">
                <a:solidFill>
                  <a:srgbClr val="FFFFFF"/>
                </a:solidFill>
                <a:latin typeface="Arial"/>
                <a:cs typeface="Arial"/>
              </a:rPr>
              <a:t>Chat</a:t>
            </a:r>
            <a:r>
              <a:rPr sz="6000" b="1" spc="110" dirty="0" err="1" smtClean="0">
                <a:solidFill>
                  <a:srgbClr val="FFFFFF"/>
                </a:solidFill>
                <a:latin typeface="Arial"/>
                <a:cs typeface="Arial"/>
              </a:rPr>
              <a:t>Bot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8100" y="0"/>
            <a:ext cx="9182100" cy="514350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47625" y="2419350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/>
              <a:t>Have Server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4457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8656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85996"/>
            <a:ext cx="9144000" cy="3457575"/>
          </a:xfrm>
          <a:custGeom>
            <a:avLst/>
            <a:gdLst/>
            <a:ahLst/>
            <a:cxnLst/>
            <a:rect l="l" t="t" r="r" b="b"/>
            <a:pathLst>
              <a:path w="9144000" h="3457575">
                <a:moveTo>
                  <a:pt x="0" y="3457493"/>
                </a:moveTo>
                <a:lnTo>
                  <a:pt x="9143981" y="3457493"/>
                </a:lnTo>
                <a:lnTo>
                  <a:pt x="9143981" y="0"/>
                </a:lnTo>
                <a:lnTo>
                  <a:pt x="0" y="0"/>
                </a:lnTo>
                <a:lnTo>
                  <a:pt x="0" y="345749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905966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2800" dirty="0"/>
          </a:p>
        </p:txBody>
      </p:sp>
      <p:pic>
        <p:nvPicPr>
          <p:cNvPr id="3074" name="Picture 2" descr="D:\FB Chat Bot 文件\flow\flo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97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8656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85996"/>
            <a:ext cx="9144000" cy="3457575"/>
          </a:xfrm>
          <a:custGeom>
            <a:avLst/>
            <a:gdLst/>
            <a:ahLst/>
            <a:cxnLst/>
            <a:rect l="l" t="t" r="r" b="b"/>
            <a:pathLst>
              <a:path w="9144000" h="3457575">
                <a:moveTo>
                  <a:pt x="0" y="3457493"/>
                </a:moveTo>
                <a:lnTo>
                  <a:pt x="9143981" y="3457493"/>
                </a:lnTo>
                <a:lnTo>
                  <a:pt x="9143981" y="0"/>
                </a:lnTo>
                <a:lnTo>
                  <a:pt x="0" y="0"/>
                </a:lnTo>
                <a:lnTo>
                  <a:pt x="0" y="345749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905966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2800" dirty="0"/>
          </a:p>
        </p:txBody>
      </p:sp>
      <p:pic>
        <p:nvPicPr>
          <p:cNvPr id="4098" name="Picture 2" descr="D:\FB Chat Bot 文件\flow\flow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630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5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8656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85996"/>
            <a:ext cx="9144000" cy="3457575"/>
          </a:xfrm>
          <a:custGeom>
            <a:avLst/>
            <a:gdLst/>
            <a:ahLst/>
            <a:cxnLst/>
            <a:rect l="l" t="t" r="r" b="b"/>
            <a:pathLst>
              <a:path w="9144000" h="3457575">
                <a:moveTo>
                  <a:pt x="0" y="3457493"/>
                </a:moveTo>
                <a:lnTo>
                  <a:pt x="9143981" y="3457493"/>
                </a:lnTo>
                <a:lnTo>
                  <a:pt x="9143981" y="0"/>
                </a:lnTo>
                <a:lnTo>
                  <a:pt x="0" y="0"/>
                </a:lnTo>
                <a:lnTo>
                  <a:pt x="0" y="345749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905966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2800" dirty="0"/>
          </a:p>
        </p:txBody>
      </p:sp>
      <p:pic>
        <p:nvPicPr>
          <p:cNvPr id="5123" name="Picture 3" descr="D:\FB Chat Bot 文件\flow\flow4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4" y="-38976"/>
            <a:ext cx="9153524" cy="512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0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8656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85996"/>
            <a:ext cx="9144000" cy="3457575"/>
          </a:xfrm>
          <a:custGeom>
            <a:avLst/>
            <a:gdLst/>
            <a:ahLst/>
            <a:cxnLst/>
            <a:rect l="l" t="t" r="r" b="b"/>
            <a:pathLst>
              <a:path w="9144000" h="3457575">
                <a:moveTo>
                  <a:pt x="0" y="3457493"/>
                </a:moveTo>
                <a:lnTo>
                  <a:pt x="9143981" y="3457493"/>
                </a:lnTo>
                <a:lnTo>
                  <a:pt x="9143981" y="0"/>
                </a:lnTo>
                <a:lnTo>
                  <a:pt x="0" y="0"/>
                </a:lnTo>
                <a:lnTo>
                  <a:pt x="0" y="345749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905966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2800" dirty="0"/>
          </a:p>
        </p:txBody>
      </p:sp>
      <p:pic>
        <p:nvPicPr>
          <p:cNvPr id="5122" name="Picture 2" descr="D:\FB Chat Bot 文件\flow\flow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6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3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17202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you’ll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1448" y="1079372"/>
            <a:ext cx="3063993" cy="1531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6340" y="1173222"/>
            <a:ext cx="3628392" cy="1531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5239" y="2705219"/>
            <a:ext cx="3149493" cy="2099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C:\Users\shawnhsu\Desktop\Image 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97" y="2891644"/>
            <a:ext cx="1837846" cy="18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55386" y="3254757"/>
            <a:ext cx="5430520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42595" marR="5080" indent="-430530">
              <a:lnSpc>
                <a:spcPct val="100299"/>
              </a:lnSpc>
              <a:spcBef>
                <a:spcPts val="80"/>
              </a:spcBef>
            </a:pPr>
            <a:r>
              <a:rPr sz="4800" b="1" spc="-80" dirty="0">
                <a:solidFill>
                  <a:srgbClr val="FFFFFF"/>
                </a:solidFill>
                <a:latin typeface="Trebuchet MS"/>
                <a:cs typeface="Trebuchet MS"/>
              </a:rPr>
              <a:t>Part </a:t>
            </a:r>
            <a:r>
              <a:rPr sz="4800" b="1" spc="-240" dirty="0">
                <a:solidFill>
                  <a:srgbClr val="FFFFFF"/>
                </a:solidFill>
                <a:latin typeface="Trebuchet MS"/>
                <a:cs typeface="Trebuchet MS"/>
              </a:rPr>
              <a:t>1: </a:t>
            </a:r>
            <a:r>
              <a:rPr sz="4800" b="1" spc="-65" dirty="0">
                <a:solidFill>
                  <a:srgbClr val="FFFFFF"/>
                </a:solidFill>
                <a:latin typeface="Trebuchet MS"/>
                <a:cs typeface="Trebuchet MS"/>
              </a:rPr>
              <a:t>Putting</a:t>
            </a:r>
            <a:r>
              <a:rPr sz="48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b="1" spc="-114" dirty="0">
                <a:solidFill>
                  <a:srgbClr val="FFFFFF"/>
                </a:solidFill>
                <a:latin typeface="Trebuchet MS"/>
                <a:cs typeface="Trebuchet MS"/>
              </a:rPr>
              <a:t>Your  </a:t>
            </a:r>
            <a:r>
              <a:rPr sz="4800" b="1" spc="-30" dirty="0">
                <a:solidFill>
                  <a:srgbClr val="FFFFFF"/>
                </a:solidFill>
                <a:latin typeface="Trebuchet MS"/>
                <a:cs typeface="Trebuchet MS"/>
              </a:rPr>
              <a:t>Bot </a:t>
            </a:r>
            <a:r>
              <a:rPr sz="4800" b="1" spc="-8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4800" b="1" spc="-2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800" b="1" spc="-7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b="1" spc="-4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6218" y="396549"/>
            <a:ext cx="2591519" cy="2591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02" y="838631"/>
            <a:ext cx="2486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0" spc="-5" dirty="0" smtClean="0">
                <a:latin typeface="Arial"/>
                <a:cs typeface="Arial"/>
              </a:rPr>
              <a:t>Node.js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099" y="1506058"/>
            <a:ext cx="2605405" cy="1358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70">
              <a:lnSpc>
                <a:spcPct val="114599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using JavaScript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Node.  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js 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0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200" spc="10" dirty="0" smtClean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200" spc="1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55244" algn="ctr">
              <a:lnSpc>
                <a:spcPct val="100000"/>
              </a:lnSpc>
              <a:spcBef>
                <a:spcPts val="5"/>
              </a:spcBef>
            </a:pPr>
            <a:r>
              <a:rPr sz="1400" b="1" i="1" u="heavy" spc="-8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Download </a:t>
            </a:r>
            <a:r>
              <a:rPr sz="1400" b="1" i="1" u="heavy" spc="-55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Node.js</a:t>
            </a:r>
            <a:r>
              <a:rPr sz="1400" b="1" i="1" spc="-55" dirty="0" smtClean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400" b="1" i="1" spc="-1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60" dirty="0" smtClean="0">
                <a:solidFill>
                  <a:srgbClr val="FFFFFF"/>
                </a:solidFill>
                <a:latin typeface="Arial"/>
                <a:cs typeface="Arial"/>
              </a:rPr>
              <a:t>https:</a:t>
            </a:r>
            <a:endParaRPr sz="1400" dirty="0" smtClean="0">
              <a:latin typeface="Arial"/>
              <a:cs typeface="Arial"/>
            </a:endParaRPr>
          </a:p>
          <a:p>
            <a:pPr marL="56515" algn="ctr">
              <a:lnSpc>
                <a:spcPct val="100000"/>
              </a:lnSpc>
              <a:spcBef>
                <a:spcPts val="270"/>
              </a:spcBef>
            </a:pPr>
            <a:r>
              <a:rPr sz="1400" b="1" i="1" spc="-35" dirty="0" smtClean="0">
                <a:solidFill>
                  <a:srgbClr val="FFFFFF"/>
                </a:solidFill>
                <a:latin typeface="Arial"/>
                <a:cs typeface="Arial"/>
              </a:rPr>
              <a:t>//nodejs.org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0841" y="1145022"/>
            <a:ext cx="4821315" cy="2410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56590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0" y="656398"/>
                </a:moveTo>
                <a:lnTo>
                  <a:pt x="9143981" y="656398"/>
                </a:lnTo>
                <a:lnTo>
                  <a:pt x="9143981" y="0"/>
                </a:lnTo>
                <a:lnTo>
                  <a:pt x="0" y="0"/>
                </a:lnTo>
                <a:lnTo>
                  <a:pt x="0" y="6563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23887" y="684973"/>
            <a:ext cx="9144000" cy="4487545"/>
          </a:xfrm>
          <a:custGeom>
            <a:avLst/>
            <a:gdLst/>
            <a:ahLst/>
            <a:cxnLst/>
            <a:rect l="l" t="t" r="r" b="b"/>
            <a:pathLst>
              <a:path w="9144000" h="4487545">
                <a:moveTo>
                  <a:pt x="0" y="4487091"/>
                </a:moveTo>
                <a:lnTo>
                  <a:pt x="9143981" y="4487091"/>
                </a:lnTo>
                <a:lnTo>
                  <a:pt x="9143981" y="0"/>
                </a:lnTo>
                <a:lnTo>
                  <a:pt x="0" y="0"/>
                </a:lnTo>
                <a:lnTo>
                  <a:pt x="0" y="448709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1275" y="157743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latin typeface="Arial"/>
                <a:cs typeface="Arial"/>
              </a:rPr>
              <a:t>Setting </a:t>
            </a:r>
            <a:r>
              <a:rPr sz="1800" b="0" spc="-5" dirty="0">
                <a:latin typeface="Arial"/>
                <a:cs typeface="Arial"/>
              </a:rPr>
              <a:t>up </a:t>
            </a:r>
            <a:r>
              <a:rPr sz="1800" b="0" spc="-10" dirty="0">
                <a:latin typeface="Arial"/>
                <a:cs typeface="Arial"/>
              </a:rPr>
              <a:t>NPM </a:t>
            </a:r>
            <a:r>
              <a:rPr sz="1800" b="0" spc="-85" dirty="0">
                <a:latin typeface="Arial"/>
                <a:cs typeface="Arial"/>
              </a:rPr>
              <a:t>&amp;</a:t>
            </a:r>
            <a:r>
              <a:rPr sz="1800" b="0" spc="-254" dirty="0">
                <a:latin typeface="Arial"/>
                <a:cs typeface="Arial"/>
              </a:rPr>
              <a:t> </a:t>
            </a:r>
            <a:r>
              <a:rPr sz="1800" b="0" spc="-25" dirty="0">
                <a:latin typeface="Arial"/>
                <a:cs typeface="Arial"/>
              </a:rPr>
              <a:t>Dependencies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95765" y="1610371"/>
            <a:ext cx="4074160" cy="770255"/>
          </a:xfrm>
          <a:custGeom>
            <a:avLst/>
            <a:gdLst/>
            <a:ahLst/>
            <a:cxnLst/>
            <a:rect l="l" t="t" r="r" b="b"/>
            <a:pathLst>
              <a:path w="4074159" h="770255">
                <a:moveTo>
                  <a:pt x="4047891" y="769798"/>
                </a:moveTo>
                <a:lnTo>
                  <a:pt x="25799" y="769798"/>
                </a:lnTo>
                <a:lnTo>
                  <a:pt x="15756" y="767770"/>
                </a:lnTo>
                <a:lnTo>
                  <a:pt x="7556" y="762240"/>
                </a:lnTo>
                <a:lnTo>
                  <a:pt x="2027" y="754039"/>
                </a:lnTo>
                <a:lnTo>
                  <a:pt x="0" y="743996"/>
                </a:lnTo>
                <a:lnTo>
                  <a:pt x="0" y="25802"/>
                </a:lnTo>
                <a:lnTo>
                  <a:pt x="2027" y="15759"/>
                </a:lnTo>
                <a:lnTo>
                  <a:pt x="7556" y="7557"/>
                </a:lnTo>
                <a:lnTo>
                  <a:pt x="15756" y="2027"/>
                </a:lnTo>
                <a:lnTo>
                  <a:pt x="25799" y="0"/>
                </a:lnTo>
                <a:lnTo>
                  <a:pt x="4054741" y="0"/>
                </a:lnTo>
                <a:lnTo>
                  <a:pt x="4061291" y="2717"/>
                </a:lnTo>
                <a:lnTo>
                  <a:pt x="4070966" y="12397"/>
                </a:lnTo>
                <a:lnTo>
                  <a:pt x="4073691" y="18959"/>
                </a:lnTo>
                <a:lnTo>
                  <a:pt x="4073691" y="743996"/>
                </a:lnTo>
                <a:lnTo>
                  <a:pt x="4071664" y="754039"/>
                </a:lnTo>
                <a:lnTo>
                  <a:pt x="4066135" y="762240"/>
                </a:lnTo>
                <a:lnTo>
                  <a:pt x="4057934" y="767770"/>
                </a:lnTo>
                <a:lnTo>
                  <a:pt x="4047891" y="7697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5765" y="1610371"/>
            <a:ext cx="4074160" cy="770255"/>
          </a:xfrm>
          <a:custGeom>
            <a:avLst/>
            <a:gdLst/>
            <a:ahLst/>
            <a:cxnLst/>
            <a:rect l="l" t="t" r="r" b="b"/>
            <a:pathLst>
              <a:path w="4074159" h="770255">
                <a:moveTo>
                  <a:pt x="0" y="25802"/>
                </a:moveTo>
                <a:lnTo>
                  <a:pt x="2027" y="15759"/>
                </a:lnTo>
                <a:lnTo>
                  <a:pt x="7556" y="7557"/>
                </a:lnTo>
                <a:lnTo>
                  <a:pt x="15756" y="2027"/>
                </a:lnTo>
                <a:lnTo>
                  <a:pt x="25799" y="0"/>
                </a:lnTo>
                <a:lnTo>
                  <a:pt x="4047891" y="0"/>
                </a:lnTo>
                <a:lnTo>
                  <a:pt x="4054741" y="0"/>
                </a:lnTo>
                <a:lnTo>
                  <a:pt x="4061291" y="2717"/>
                </a:lnTo>
                <a:lnTo>
                  <a:pt x="4066141" y="7557"/>
                </a:lnTo>
                <a:lnTo>
                  <a:pt x="4070966" y="12397"/>
                </a:lnTo>
                <a:lnTo>
                  <a:pt x="4073691" y="18959"/>
                </a:lnTo>
                <a:lnTo>
                  <a:pt x="4073691" y="25802"/>
                </a:lnTo>
                <a:lnTo>
                  <a:pt x="4073691" y="743996"/>
                </a:lnTo>
                <a:lnTo>
                  <a:pt x="4071664" y="754039"/>
                </a:lnTo>
                <a:lnTo>
                  <a:pt x="4066135" y="762240"/>
                </a:lnTo>
                <a:lnTo>
                  <a:pt x="4057934" y="767770"/>
                </a:lnTo>
                <a:lnTo>
                  <a:pt x="4047891" y="769798"/>
                </a:lnTo>
                <a:lnTo>
                  <a:pt x="25799" y="769798"/>
                </a:lnTo>
                <a:lnTo>
                  <a:pt x="15756" y="767770"/>
                </a:lnTo>
                <a:lnTo>
                  <a:pt x="7556" y="762240"/>
                </a:lnTo>
                <a:lnTo>
                  <a:pt x="2027" y="754039"/>
                </a:lnTo>
                <a:lnTo>
                  <a:pt x="0" y="743996"/>
                </a:lnTo>
                <a:lnTo>
                  <a:pt x="0" y="25802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8987" y="961354"/>
            <a:ext cx="37153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1800" marR="5080" indent="-419734">
              <a:lnSpc>
                <a:spcPct val="100699"/>
              </a:lnSpc>
              <a:spcBef>
                <a:spcPts val="85"/>
              </a:spcBef>
              <a:tabLst>
                <a:tab pos="431800" algn="l"/>
              </a:tabLst>
            </a:pP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1.	Open Up Terminal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/</a:t>
            </a:r>
            <a:r>
              <a:rPr sz="1800" b="1" spc="-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Command  Line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23447" y="2034396"/>
            <a:ext cx="2371090" cy="204470"/>
          </a:xfrm>
          <a:custGeom>
            <a:avLst/>
            <a:gdLst/>
            <a:ahLst/>
            <a:cxnLst/>
            <a:rect l="l" t="t" r="r" b="b"/>
            <a:pathLst>
              <a:path w="2371090" h="204469">
                <a:moveTo>
                  <a:pt x="0" y="0"/>
                </a:moveTo>
                <a:lnTo>
                  <a:pt x="2370499" y="0"/>
                </a:lnTo>
                <a:lnTo>
                  <a:pt x="2370499" y="204340"/>
                </a:lnTo>
                <a:lnTo>
                  <a:pt x="0" y="204340"/>
                </a:lnTo>
                <a:lnTo>
                  <a:pt x="0" y="0"/>
                </a:lnTo>
                <a:close/>
              </a:path>
            </a:pathLst>
          </a:custGeom>
          <a:solidFill>
            <a:srgbClr val="246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3263" y="1795229"/>
            <a:ext cx="25933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59079" marR="5080" indent="-24701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Sure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have latest npm:  </a:t>
            </a:r>
            <a:r>
              <a:rPr sz="1400" dirty="0" err="1" smtClean="0">
                <a:solidFill>
                  <a:srgbClr val="FFFFFF"/>
                </a:solidFill>
                <a:latin typeface="Arial"/>
                <a:cs typeface="Arial"/>
              </a:rPr>
              <a:t>sudo</a:t>
            </a:r>
            <a:r>
              <a:rPr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 err="1" smtClean="0">
                <a:solidFill>
                  <a:srgbClr val="FFFFFF"/>
                </a:solidFill>
                <a:latin typeface="Arial"/>
                <a:cs typeface="Arial"/>
              </a:rPr>
              <a:t>npm</a:t>
            </a:r>
            <a:r>
              <a:rPr sz="1400" spc="-5" dirty="0" smtClean="0">
                <a:solidFill>
                  <a:srgbClr val="FFFFFF"/>
                </a:solidFill>
                <a:latin typeface="Arial"/>
                <a:cs typeface="Arial"/>
              </a:rPr>
              <a:t> install </a:t>
            </a:r>
            <a:r>
              <a:rPr sz="1400" spc="-5" dirty="0" err="1" smtClean="0">
                <a:solidFill>
                  <a:srgbClr val="FFFFFF"/>
                </a:solidFill>
                <a:latin typeface="Arial"/>
                <a:cs typeface="Arial"/>
              </a:rPr>
              <a:t>npm</a:t>
            </a:r>
            <a:r>
              <a:rPr sz="1400" spc="-9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 smtClean="0">
                <a:solidFill>
                  <a:srgbClr val="FFFFFF"/>
                </a:solidFill>
                <a:latin typeface="Arial"/>
                <a:cs typeface="Arial"/>
              </a:rPr>
              <a:t>--global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0269" y="1442072"/>
            <a:ext cx="20955" cy="365760"/>
          </a:xfrm>
          <a:custGeom>
            <a:avLst/>
            <a:gdLst/>
            <a:ahLst/>
            <a:cxnLst/>
            <a:rect l="l" t="t" r="r" b="b"/>
            <a:pathLst>
              <a:path w="20955" h="365760">
                <a:moveTo>
                  <a:pt x="20849" y="0"/>
                </a:moveTo>
                <a:lnTo>
                  <a:pt x="0" y="365429"/>
                </a:lnTo>
              </a:path>
            </a:pathLst>
          </a:custGeom>
          <a:ln w="2857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5732" y="1759301"/>
            <a:ext cx="92749" cy="118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87964" y="1104456"/>
            <a:ext cx="2270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3. In Command</a:t>
            </a:r>
            <a:r>
              <a:rPr sz="1800" b="1" spc="-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Line: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95765" y="3468068"/>
            <a:ext cx="4074160" cy="1065530"/>
          </a:xfrm>
          <a:custGeom>
            <a:avLst/>
            <a:gdLst/>
            <a:ahLst/>
            <a:cxnLst/>
            <a:rect l="l" t="t" r="r" b="b"/>
            <a:pathLst>
              <a:path w="4074159" h="1065529">
                <a:moveTo>
                  <a:pt x="4037991" y="1065297"/>
                </a:moveTo>
                <a:lnTo>
                  <a:pt x="35699" y="1065297"/>
                </a:lnTo>
                <a:lnTo>
                  <a:pt x="21810" y="1062493"/>
                </a:lnTo>
                <a:lnTo>
                  <a:pt x="10462" y="1054844"/>
                </a:lnTo>
                <a:lnTo>
                  <a:pt x="2807" y="1043497"/>
                </a:lnTo>
                <a:lnTo>
                  <a:pt x="0" y="1029597"/>
                </a:lnTo>
                <a:lnTo>
                  <a:pt x="0" y="35699"/>
                </a:lnTo>
                <a:lnTo>
                  <a:pt x="2807" y="21800"/>
                </a:lnTo>
                <a:lnTo>
                  <a:pt x="10467" y="10449"/>
                </a:lnTo>
                <a:lnTo>
                  <a:pt x="21810" y="2804"/>
                </a:lnTo>
                <a:lnTo>
                  <a:pt x="35699" y="0"/>
                </a:lnTo>
                <a:lnTo>
                  <a:pt x="4037991" y="0"/>
                </a:lnTo>
                <a:lnTo>
                  <a:pt x="4070970" y="22043"/>
                </a:lnTo>
                <a:lnTo>
                  <a:pt x="4073691" y="35699"/>
                </a:lnTo>
                <a:lnTo>
                  <a:pt x="4073691" y="1029597"/>
                </a:lnTo>
                <a:lnTo>
                  <a:pt x="4070884" y="1043497"/>
                </a:lnTo>
                <a:lnTo>
                  <a:pt x="4063229" y="1054844"/>
                </a:lnTo>
                <a:lnTo>
                  <a:pt x="4051881" y="1062493"/>
                </a:lnTo>
                <a:lnTo>
                  <a:pt x="4037991" y="1065297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95765" y="3468068"/>
            <a:ext cx="4074160" cy="1065530"/>
          </a:xfrm>
          <a:custGeom>
            <a:avLst/>
            <a:gdLst/>
            <a:ahLst/>
            <a:cxnLst/>
            <a:rect l="l" t="t" r="r" b="b"/>
            <a:pathLst>
              <a:path w="4074159" h="1065529">
                <a:moveTo>
                  <a:pt x="0" y="35699"/>
                </a:moveTo>
                <a:lnTo>
                  <a:pt x="2807" y="21800"/>
                </a:lnTo>
                <a:lnTo>
                  <a:pt x="10462" y="10453"/>
                </a:lnTo>
                <a:lnTo>
                  <a:pt x="21810" y="2804"/>
                </a:lnTo>
                <a:lnTo>
                  <a:pt x="35699" y="0"/>
                </a:lnTo>
                <a:lnTo>
                  <a:pt x="4037991" y="0"/>
                </a:lnTo>
                <a:lnTo>
                  <a:pt x="4070969" y="22043"/>
                </a:lnTo>
                <a:lnTo>
                  <a:pt x="4073691" y="35699"/>
                </a:lnTo>
                <a:lnTo>
                  <a:pt x="4073691" y="1029597"/>
                </a:lnTo>
                <a:lnTo>
                  <a:pt x="4070883" y="1043497"/>
                </a:lnTo>
                <a:lnTo>
                  <a:pt x="4063229" y="1054844"/>
                </a:lnTo>
                <a:lnTo>
                  <a:pt x="4051880" y="1062493"/>
                </a:lnTo>
                <a:lnTo>
                  <a:pt x="4037991" y="1065297"/>
                </a:lnTo>
                <a:lnTo>
                  <a:pt x="35699" y="1065297"/>
                </a:lnTo>
                <a:lnTo>
                  <a:pt x="21810" y="1062493"/>
                </a:lnTo>
                <a:lnTo>
                  <a:pt x="10462" y="1054844"/>
                </a:lnTo>
                <a:lnTo>
                  <a:pt x="2807" y="1043497"/>
                </a:lnTo>
                <a:lnTo>
                  <a:pt x="0" y="1029597"/>
                </a:lnTo>
                <a:lnTo>
                  <a:pt x="0" y="35699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13263" y="3648418"/>
            <a:ext cx="32829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Install Node Dependency for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sending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requesting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messages: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6129" y="4146469"/>
            <a:ext cx="3218815" cy="175895"/>
          </a:xfrm>
          <a:prstGeom prst="rect">
            <a:avLst/>
          </a:prstGeom>
          <a:solidFill>
            <a:srgbClr val="246BC8"/>
          </a:solidFill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ts val="1325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npm install express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request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body-parser</a:t>
            </a: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--save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06340" y="2661919"/>
            <a:ext cx="4074160" cy="524510"/>
          </a:xfrm>
          <a:custGeom>
            <a:avLst/>
            <a:gdLst/>
            <a:ahLst/>
            <a:cxnLst/>
            <a:rect l="l" t="t" r="r" b="b"/>
            <a:pathLst>
              <a:path w="4074159" h="524510">
                <a:moveTo>
                  <a:pt x="4065816" y="524398"/>
                </a:moveTo>
                <a:lnTo>
                  <a:pt x="7874" y="524398"/>
                </a:lnTo>
                <a:lnTo>
                  <a:pt x="0" y="516523"/>
                </a:lnTo>
                <a:lnTo>
                  <a:pt x="0" y="7874"/>
                </a:lnTo>
                <a:lnTo>
                  <a:pt x="7874" y="0"/>
                </a:lnTo>
                <a:lnTo>
                  <a:pt x="4060766" y="0"/>
                </a:lnTo>
                <a:lnTo>
                  <a:pt x="4065241" y="1849"/>
                </a:lnTo>
                <a:lnTo>
                  <a:pt x="4071841" y="8449"/>
                </a:lnTo>
                <a:lnTo>
                  <a:pt x="4073691" y="12924"/>
                </a:lnTo>
                <a:lnTo>
                  <a:pt x="4073691" y="516523"/>
                </a:lnTo>
                <a:lnTo>
                  <a:pt x="4065816" y="5243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06340" y="2661919"/>
            <a:ext cx="4074160" cy="524510"/>
          </a:xfrm>
          <a:custGeom>
            <a:avLst/>
            <a:gdLst/>
            <a:ahLst/>
            <a:cxnLst/>
            <a:rect l="l" t="t" r="r" b="b"/>
            <a:pathLst>
              <a:path w="4074159" h="524510">
                <a:moveTo>
                  <a:pt x="0" y="17574"/>
                </a:moveTo>
                <a:lnTo>
                  <a:pt x="0" y="7874"/>
                </a:lnTo>
                <a:lnTo>
                  <a:pt x="7874" y="0"/>
                </a:lnTo>
                <a:lnTo>
                  <a:pt x="17574" y="0"/>
                </a:lnTo>
                <a:lnTo>
                  <a:pt x="4056116" y="0"/>
                </a:lnTo>
                <a:lnTo>
                  <a:pt x="4060766" y="0"/>
                </a:lnTo>
                <a:lnTo>
                  <a:pt x="4065241" y="1849"/>
                </a:lnTo>
                <a:lnTo>
                  <a:pt x="4068541" y="5149"/>
                </a:lnTo>
                <a:lnTo>
                  <a:pt x="4071841" y="8449"/>
                </a:lnTo>
                <a:lnTo>
                  <a:pt x="4073691" y="12924"/>
                </a:lnTo>
                <a:lnTo>
                  <a:pt x="4073691" y="17574"/>
                </a:lnTo>
                <a:lnTo>
                  <a:pt x="4073691" y="506823"/>
                </a:lnTo>
                <a:lnTo>
                  <a:pt x="4073691" y="516523"/>
                </a:lnTo>
                <a:lnTo>
                  <a:pt x="4065816" y="524398"/>
                </a:lnTo>
                <a:lnTo>
                  <a:pt x="4056116" y="524398"/>
                </a:lnTo>
                <a:lnTo>
                  <a:pt x="17574" y="524398"/>
                </a:lnTo>
                <a:lnTo>
                  <a:pt x="7874" y="524398"/>
                </a:lnTo>
                <a:lnTo>
                  <a:pt x="0" y="516523"/>
                </a:lnTo>
                <a:lnTo>
                  <a:pt x="0" y="506823"/>
                </a:lnTo>
                <a:lnTo>
                  <a:pt x="0" y="17574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55076" y="3935633"/>
            <a:ext cx="990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7950" marR="5080" indent="-9588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2.</a:t>
            </a:r>
            <a:r>
              <a:rPr sz="1800" b="1" spc="-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Create  Project  Folder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24719" y="3843817"/>
            <a:ext cx="958623" cy="95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9795" y="4323091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599" y="0"/>
                </a:lnTo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0870" y="4282116"/>
            <a:ext cx="105499" cy="8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13263" y="2773283"/>
            <a:ext cx="2152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To Initialize npm in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Project: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56716" y="2802900"/>
            <a:ext cx="671830" cy="204470"/>
          </a:xfrm>
          <a:prstGeom prst="rect">
            <a:avLst/>
          </a:prstGeom>
          <a:solidFill>
            <a:srgbClr val="246BC8"/>
          </a:solidFill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ts val="1545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npm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init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076" name="Picture 4" descr="D:\FB Chat Bot\images\Image 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40887"/>
            <a:ext cx="47529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02" y="838631"/>
            <a:ext cx="2481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0" dirty="0">
                <a:latin typeface="Arial"/>
                <a:cs typeface="Arial"/>
              </a:rPr>
              <a:t>GitHub</a:t>
            </a:r>
            <a:r>
              <a:rPr sz="2400" b="0" spc="-140" dirty="0">
                <a:latin typeface="Arial"/>
                <a:cs typeface="Arial"/>
              </a:rPr>
              <a:t> </a:t>
            </a:r>
            <a:r>
              <a:rPr sz="2400" b="0" spc="-15" dirty="0">
                <a:latin typeface="Arial"/>
                <a:cs typeface="Arial"/>
              </a:rPr>
              <a:t>Repository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8868" y="610423"/>
            <a:ext cx="5714988" cy="380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5"/>
          <p:cNvSpPr txBox="1"/>
          <p:nvPr/>
        </p:nvSpPr>
        <p:spPr>
          <a:xfrm>
            <a:off x="704853" y="1581150"/>
            <a:ext cx="1657347" cy="215444"/>
          </a:xfrm>
          <a:prstGeom prst="rect">
            <a:avLst/>
          </a:prstGeom>
          <a:solidFill>
            <a:srgbClr val="246BC8"/>
          </a:solidFill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altLang="zh-TW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zh-TW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endParaRPr lang="en-US" altLang="zh-TW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8656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85996"/>
            <a:ext cx="9144000" cy="3457575"/>
          </a:xfrm>
          <a:custGeom>
            <a:avLst/>
            <a:gdLst/>
            <a:ahLst/>
            <a:cxnLst/>
            <a:rect l="l" t="t" r="r" b="b"/>
            <a:pathLst>
              <a:path w="9144000" h="3457575">
                <a:moveTo>
                  <a:pt x="0" y="3457493"/>
                </a:moveTo>
                <a:lnTo>
                  <a:pt x="9143981" y="3457493"/>
                </a:lnTo>
                <a:lnTo>
                  <a:pt x="9143981" y="0"/>
                </a:lnTo>
                <a:lnTo>
                  <a:pt x="0" y="0"/>
                </a:lnTo>
                <a:lnTo>
                  <a:pt x="0" y="345749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 txBox="1">
            <a:spLocks/>
          </p:cNvSpPr>
          <p:nvPr/>
        </p:nvSpPr>
        <p:spPr>
          <a:xfrm>
            <a:off x="0" y="2343150"/>
            <a:ext cx="9144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2400" spc="25" dirty="0">
                <a:solidFill>
                  <a:srgbClr val="424242"/>
                </a:solidFill>
                <a:latin typeface="Trebuchet MS"/>
                <a:cs typeface="Trebuchet MS"/>
              </a:rPr>
              <a:t>Bot is a software that automates things that we do.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12" name="object 5"/>
          <p:cNvSpPr txBox="1">
            <a:spLocks/>
          </p:cNvSpPr>
          <p:nvPr/>
        </p:nvSpPr>
        <p:spPr>
          <a:xfrm>
            <a:off x="0" y="732269"/>
            <a:ext cx="9144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TW" sz="2400" b="0" dirty="0"/>
              <a:t>What is a </a:t>
            </a:r>
            <a:r>
              <a:rPr lang="en-US" altLang="zh-TW" sz="2400" b="0" dirty="0" smtClean="0"/>
              <a:t>bot?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223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228" y="720006"/>
            <a:ext cx="2614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2125" algn="l"/>
              </a:tabLst>
            </a:pPr>
            <a:r>
              <a:rPr sz="2400" b="0" spc="-15" dirty="0">
                <a:latin typeface="Arial"/>
                <a:cs typeface="Arial"/>
              </a:rPr>
              <a:t>1.	</a:t>
            </a:r>
            <a:r>
              <a:rPr sz="2400" b="0" spc="-10" dirty="0">
                <a:latin typeface="Arial"/>
                <a:cs typeface="Arial"/>
              </a:rPr>
              <a:t>Heroku</a:t>
            </a:r>
            <a:r>
              <a:rPr sz="2400" b="0" spc="-160" dirty="0">
                <a:latin typeface="Arial"/>
                <a:cs typeface="Arial"/>
              </a:rPr>
              <a:t> </a:t>
            </a:r>
            <a:r>
              <a:rPr sz="2400" b="0" spc="25" dirty="0">
                <a:latin typeface="Arial"/>
                <a:cs typeface="Arial"/>
              </a:rPr>
              <a:t>Hosting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099" y="1309034"/>
            <a:ext cx="2611120" cy="113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4620">
              <a:lnSpc>
                <a:spcPct val="114599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Heroku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offers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chat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bot.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156970" marR="5080" indent="-1096010">
              <a:lnSpc>
                <a:spcPct val="116100"/>
              </a:lnSpc>
            </a:pPr>
            <a:r>
              <a:rPr sz="1400" b="1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Sign </a:t>
            </a:r>
            <a:r>
              <a:rPr sz="1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up </a:t>
            </a:r>
            <a:r>
              <a:rPr sz="14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at:</a:t>
            </a:r>
            <a:r>
              <a:rPr sz="1400" b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4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https://www.heroku. </a:t>
            </a:r>
            <a:r>
              <a:rPr sz="14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com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0043" y="1126297"/>
            <a:ext cx="5624188" cy="2374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999" y="2933999"/>
            <a:ext cx="2651125" cy="1644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Heroku</a:t>
            </a:r>
            <a:r>
              <a:rPr sz="240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Toolbelt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15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Download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Heroku 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toolbelt 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launch,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stop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sz="12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instances.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854075" marR="245110" indent="-593725">
              <a:lnSpc>
                <a:spcPct val="116100"/>
              </a:lnSpc>
              <a:spcBef>
                <a:spcPts val="5"/>
              </a:spcBef>
            </a:pPr>
            <a:r>
              <a:rPr sz="1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4"/>
              </a:rPr>
              <a:t>Download: </a:t>
            </a:r>
            <a:r>
              <a:rPr sz="14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4"/>
              </a:rPr>
              <a:t>https://toolbelt. </a:t>
            </a:r>
            <a:r>
              <a:rPr sz="14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4"/>
              </a:rPr>
              <a:t>heroku.com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56590"/>
          </a:xfrm>
          <a:custGeom>
            <a:avLst/>
            <a:gdLst/>
            <a:ahLst/>
            <a:cxnLst/>
            <a:rect l="l" t="t" r="r" b="b"/>
            <a:pathLst>
              <a:path w="9144000" h="656590">
                <a:moveTo>
                  <a:pt x="0" y="656398"/>
                </a:moveTo>
                <a:lnTo>
                  <a:pt x="9143981" y="656398"/>
                </a:lnTo>
                <a:lnTo>
                  <a:pt x="9143981" y="0"/>
                </a:lnTo>
                <a:lnTo>
                  <a:pt x="0" y="0"/>
                </a:lnTo>
                <a:lnTo>
                  <a:pt x="0" y="6563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6590"/>
            <a:ext cx="9144000" cy="4487545"/>
          </a:xfrm>
          <a:custGeom>
            <a:avLst/>
            <a:gdLst/>
            <a:ahLst/>
            <a:cxnLst/>
            <a:rect l="l" t="t" r="r" b="b"/>
            <a:pathLst>
              <a:path w="9144000" h="4487545">
                <a:moveTo>
                  <a:pt x="0" y="4487091"/>
                </a:moveTo>
                <a:lnTo>
                  <a:pt x="9143981" y="4487091"/>
                </a:lnTo>
                <a:lnTo>
                  <a:pt x="9143981" y="0"/>
                </a:lnTo>
                <a:lnTo>
                  <a:pt x="0" y="0"/>
                </a:lnTo>
                <a:lnTo>
                  <a:pt x="0" y="448709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1275" y="157743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0" dirty="0" smtClean="0">
                <a:latin typeface="Arial"/>
                <a:cs typeface="Arial"/>
              </a:rPr>
              <a:t>Install </a:t>
            </a:r>
            <a:r>
              <a:rPr lang="en-US" sz="1800" b="0" dirty="0" err="1"/>
              <a:t>H</a:t>
            </a:r>
            <a:r>
              <a:rPr lang="en-US" sz="1800" b="0" dirty="0" err="1" smtClean="0">
                <a:latin typeface="Arial"/>
                <a:cs typeface="Arial"/>
              </a:rPr>
              <a:t>eroku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6620" y="1104456"/>
            <a:ext cx="2270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b="1" spc="-5" dirty="0" err="1" smtClean="0">
                <a:solidFill>
                  <a:srgbClr val="424242"/>
                </a:solidFill>
                <a:latin typeface="Arial"/>
                <a:cs typeface="Arial"/>
              </a:rPr>
              <a:t>Debian</a:t>
            </a:r>
            <a:r>
              <a:rPr lang="en-US" b="1" spc="-5" dirty="0" smtClean="0">
                <a:solidFill>
                  <a:srgbClr val="424242"/>
                </a:solidFill>
                <a:latin typeface="Arial"/>
                <a:cs typeface="Arial"/>
              </a:rPr>
              <a:t>/Ubuntu</a:t>
            </a:r>
            <a:r>
              <a:rPr sz="1800" b="1" spc="-5" dirty="0" smtClean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9" name="object 13"/>
          <p:cNvSpPr txBox="1"/>
          <p:nvPr/>
        </p:nvSpPr>
        <p:spPr>
          <a:xfrm>
            <a:off x="3547107" y="1654810"/>
            <a:ext cx="204978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 smtClean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Command</a:t>
            </a:r>
            <a:r>
              <a:rPr sz="1800" b="1" spc="-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Line: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0" name="object 5"/>
          <p:cNvSpPr/>
          <p:nvPr/>
        </p:nvSpPr>
        <p:spPr>
          <a:xfrm>
            <a:off x="1543047" y="2126230"/>
            <a:ext cx="6057900" cy="660910"/>
          </a:xfrm>
          <a:custGeom>
            <a:avLst/>
            <a:gdLst/>
            <a:ahLst/>
            <a:cxnLst/>
            <a:rect l="l" t="t" r="r" b="b"/>
            <a:pathLst>
              <a:path w="4074159" h="770255">
                <a:moveTo>
                  <a:pt x="4047891" y="769798"/>
                </a:moveTo>
                <a:lnTo>
                  <a:pt x="25799" y="769798"/>
                </a:lnTo>
                <a:lnTo>
                  <a:pt x="15756" y="767770"/>
                </a:lnTo>
                <a:lnTo>
                  <a:pt x="7556" y="762240"/>
                </a:lnTo>
                <a:lnTo>
                  <a:pt x="2027" y="754039"/>
                </a:lnTo>
                <a:lnTo>
                  <a:pt x="0" y="743996"/>
                </a:lnTo>
                <a:lnTo>
                  <a:pt x="0" y="25802"/>
                </a:lnTo>
                <a:lnTo>
                  <a:pt x="2027" y="15759"/>
                </a:lnTo>
                <a:lnTo>
                  <a:pt x="7556" y="7557"/>
                </a:lnTo>
                <a:lnTo>
                  <a:pt x="15756" y="2027"/>
                </a:lnTo>
                <a:lnTo>
                  <a:pt x="25799" y="0"/>
                </a:lnTo>
                <a:lnTo>
                  <a:pt x="4054741" y="0"/>
                </a:lnTo>
                <a:lnTo>
                  <a:pt x="4061291" y="2717"/>
                </a:lnTo>
                <a:lnTo>
                  <a:pt x="4070966" y="12397"/>
                </a:lnTo>
                <a:lnTo>
                  <a:pt x="4073691" y="18959"/>
                </a:lnTo>
                <a:lnTo>
                  <a:pt x="4073691" y="743996"/>
                </a:lnTo>
                <a:lnTo>
                  <a:pt x="4071664" y="754039"/>
                </a:lnTo>
                <a:lnTo>
                  <a:pt x="4066135" y="762240"/>
                </a:lnTo>
                <a:lnTo>
                  <a:pt x="4057934" y="767770"/>
                </a:lnTo>
                <a:lnTo>
                  <a:pt x="4047891" y="7697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Install:</a:t>
            </a:r>
          </a:p>
        </p:txBody>
      </p:sp>
      <p:sp>
        <p:nvSpPr>
          <p:cNvPr id="31" name="object 5"/>
          <p:cNvSpPr/>
          <p:nvPr/>
        </p:nvSpPr>
        <p:spPr>
          <a:xfrm>
            <a:off x="1543047" y="3105150"/>
            <a:ext cx="6057900" cy="660910"/>
          </a:xfrm>
          <a:custGeom>
            <a:avLst/>
            <a:gdLst/>
            <a:ahLst/>
            <a:cxnLst/>
            <a:rect l="l" t="t" r="r" b="b"/>
            <a:pathLst>
              <a:path w="4074159" h="770255">
                <a:moveTo>
                  <a:pt x="4047891" y="769798"/>
                </a:moveTo>
                <a:lnTo>
                  <a:pt x="25799" y="769798"/>
                </a:lnTo>
                <a:lnTo>
                  <a:pt x="15756" y="767770"/>
                </a:lnTo>
                <a:lnTo>
                  <a:pt x="7556" y="762240"/>
                </a:lnTo>
                <a:lnTo>
                  <a:pt x="2027" y="754039"/>
                </a:lnTo>
                <a:lnTo>
                  <a:pt x="0" y="743996"/>
                </a:lnTo>
                <a:lnTo>
                  <a:pt x="0" y="25802"/>
                </a:lnTo>
                <a:lnTo>
                  <a:pt x="2027" y="15759"/>
                </a:lnTo>
                <a:lnTo>
                  <a:pt x="7556" y="7557"/>
                </a:lnTo>
                <a:lnTo>
                  <a:pt x="15756" y="2027"/>
                </a:lnTo>
                <a:lnTo>
                  <a:pt x="25799" y="0"/>
                </a:lnTo>
                <a:lnTo>
                  <a:pt x="4054741" y="0"/>
                </a:lnTo>
                <a:lnTo>
                  <a:pt x="4061291" y="2717"/>
                </a:lnTo>
                <a:lnTo>
                  <a:pt x="4070966" y="12397"/>
                </a:lnTo>
                <a:lnTo>
                  <a:pt x="4073691" y="18959"/>
                </a:lnTo>
                <a:lnTo>
                  <a:pt x="4073691" y="743996"/>
                </a:lnTo>
                <a:lnTo>
                  <a:pt x="4071664" y="754039"/>
                </a:lnTo>
                <a:lnTo>
                  <a:pt x="4066135" y="762240"/>
                </a:lnTo>
                <a:lnTo>
                  <a:pt x="4057934" y="767770"/>
                </a:lnTo>
                <a:lnTo>
                  <a:pt x="4047891" y="7697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Login:</a:t>
            </a:r>
          </a:p>
        </p:txBody>
      </p:sp>
      <p:sp>
        <p:nvSpPr>
          <p:cNvPr id="32" name="object 25"/>
          <p:cNvSpPr txBox="1"/>
          <p:nvPr/>
        </p:nvSpPr>
        <p:spPr>
          <a:xfrm>
            <a:off x="2247900" y="2456685"/>
            <a:ext cx="4914900" cy="215444"/>
          </a:xfrm>
          <a:prstGeom prst="rect">
            <a:avLst/>
          </a:prstGeom>
          <a:solidFill>
            <a:srgbClr val="246BC8"/>
          </a:solidFill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r>
              <a:rPr lang="en-US" altLang="zh-TW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altLang="zh-TW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</a:t>
            </a:r>
            <a:r>
              <a:rPr lang="en-US" altLang="zh-TW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https://cli-assets.heroku.com/install-ubuntu.sh | </a:t>
            </a:r>
            <a:r>
              <a:rPr lang="en-US" altLang="zh-TW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endParaRPr lang="en-US" altLang="zh-TW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5"/>
          <p:cNvSpPr txBox="1"/>
          <p:nvPr/>
        </p:nvSpPr>
        <p:spPr>
          <a:xfrm>
            <a:off x="4036691" y="3446921"/>
            <a:ext cx="1070612" cy="215444"/>
          </a:xfrm>
          <a:prstGeom prst="rect">
            <a:avLst/>
          </a:prstGeom>
          <a:solidFill>
            <a:srgbClr val="246BC8"/>
          </a:solidFill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TW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altLang="zh-TW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</a:t>
            </a:r>
          </a:p>
        </p:txBody>
      </p:sp>
    </p:spTree>
    <p:extLst>
      <p:ext uri="{BB962C8B-B14F-4D97-AF65-F5344CB8AC3E}">
        <p14:creationId xmlns:p14="http://schemas.microsoft.com/office/powerpoint/2010/main" val="9757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574" y="587531"/>
            <a:ext cx="1068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Index.js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023" y="1250531"/>
            <a:ext cx="264160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main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working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file 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your  app.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index.js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or 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following: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072" y="2070569"/>
            <a:ext cx="2503170" cy="10160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87350" indent="-37465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387350" algn="l"/>
                <a:tab pos="387985" algn="l"/>
              </a:tabLst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sz="1400" spc="5" dirty="0" smtClean="0">
                <a:solidFill>
                  <a:srgbClr val="FFFFFF"/>
                </a:solidFill>
                <a:latin typeface="Arial"/>
                <a:cs typeface="Arial"/>
              </a:rPr>
              <a:t>Bot</a:t>
            </a:r>
            <a:r>
              <a:rPr sz="1400" spc="-17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400" dirty="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387350" algn="l"/>
                <a:tab pos="387985" algn="l"/>
              </a:tabLst>
            </a:pP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own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Bot</a:t>
            </a:r>
            <a:r>
              <a:rPr sz="14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400" dirty="0">
              <a:latin typeface="Arial"/>
              <a:cs typeface="Arial"/>
            </a:endParaRPr>
          </a:p>
          <a:p>
            <a:pPr marL="387350" marR="5080" indent="-374650">
              <a:lnSpc>
                <a:spcPct val="116100"/>
              </a:lnSpc>
              <a:buAutoNum type="arabicPeriod"/>
              <a:tabLst>
                <a:tab pos="387350" algn="l"/>
                <a:tab pos="387985" algn="l"/>
              </a:tabLst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Sample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Bot 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14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from 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9999" y="353282"/>
            <a:ext cx="400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424242"/>
                </a:solidFill>
                <a:latin typeface="Trebuchet MS"/>
                <a:cs typeface="Trebuchet MS"/>
              </a:rPr>
              <a:t>Using </a:t>
            </a:r>
            <a:r>
              <a:rPr sz="2400" spc="-20" dirty="0" smtClean="0">
                <a:solidFill>
                  <a:srgbClr val="424242"/>
                </a:solidFill>
                <a:latin typeface="Trebuchet MS"/>
                <a:cs typeface="Trebuchet MS"/>
              </a:rPr>
              <a:t>Bot </a:t>
            </a:r>
            <a:r>
              <a:rPr sz="2400" spc="-70" dirty="0">
                <a:solidFill>
                  <a:srgbClr val="424242"/>
                </a:solidFill>
                <a:latin typeface="Trebuchet MS"/>
                <a:cs typeface="Trebuchet MS"/>
              </a:rPr>
              <a:t>Index.js</a:t>
            </a:r>
            <a:r>
              <a:rPr sz="2400" spc="-509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424242"/>
                </a:solidFill>
                <a:latin typeface="Trebuchet MS"/>
                <a:cs typeface="Trebuchet MS"/>
              </a:rPr>
              <a:t>File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91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0" y="0"/>
                </a:moveTo>
                <a:lnTo>
                  <a:pt x="0" y="0"/>
                </a:lnTo>
                <a:lnTo>
                  <a:pt x="0" y="5143489"/>
                </a:lnTo>
                <a:lnTo>
                  <a:pt x="4571990" y="5143489"/>
                </a:lnTo>
                <a:lnTo>
                  <a:pt x="457199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42720" y="306664"/>
            <a:ext cx="3609975" cy="13036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53769" marR="5080" indent="-941705">
              <a:lnSpc>
                <a:spcPts val="5030"/>
              </a:lnSpc>
              <a:spcBef>
                <a:spcPts val="275"/>
              </a:spcBef>
            </a:pPr>
            <a:r>
              <a:rPr sz="4200" b="0" spc="-65" dirty="0">
                <a:latin typeface="Arial"/>
                <a:cs typeface="Arial"/>
              </a:rPr>
              <a:t>Deploy </a:t>
            </a:r>
            <a:r>
              <a:rPr sz="4200" b="0" spc="-90" dirty="0">
                <a:latin typeface="Arial"/>
                <a:cs typeface="Arial"/>
              </a:rPr>
              <a:t>Code</a:t>
            </a:r>
            <a:r>
              <a:rPr sz="4200" b="0" spc="-295" dirty="0">
                <a:latin typeface="Arial"/>
                <a:cs typeface="Arial"/>
              </a:rPr>
              <a:t> </a:t>
            </a:r>
            <a:r>
              <a:rPr sz="4200" b="0" spc="120" dirty="0">
                <a:latin typeface="Arial"/>
                <a:cs typeface="Arial"/>
              </a:rPr>
              <a:t>to  </a:t>
            </a:r>
            <a:r>
              <a:rPr sz="4200" b="0" spc="-15" dirty="0">
                <a:latin typeface="Arial"/>
                <a:cs typeface="Arial"/>
              </a:rPr>
              <a:t>Heroku</a:t>
            </a:r>
            <a:endParaRPr sz="4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6798" y="531900"/>
            <a:ext cx="301307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8825">
              <a:lnSpc>
                <a:spcPct val="100000"/>
              </a:lnSpc>
              <a:spcBef>
                <a:spcPts val="100"/>
              </a:spcBef>
            </a:pPr>
            <a:r>
              <a:rPr sz="4200" spc="40" dirty="0">
                <a:solidFill>
                  <a:srgbClr val="424242"/>
                </a:solidFill>
                <a:latin typeface="Arial"/>
                <a:cs typeface="Arial"/>
              </a:rPr>
              <a:t>Procfile</a:t>
            </a:r>
            <a:endParaRPr sz="4200" dirty="0">
              <a:latin typeface="Arial"/>
              <a:cs typeface="Arial"/>
            </a:endParaRPr>
          </a:p>
          <a:p>
            <a:pPr marL="12700" marR="5080" algn="just">
              <a:lnSpc>
                <a:spcPts val="1650"/>
              </a:lnSpc>
              <a:spcBef>
                <a:spcPts val="3860"/>
              </a:spcBef>
            </a:pPr>
            <a:r>
              <a:rPr sz="1400" spc="-5" dirty="0">
                <a:latin typeface="Arial"/>
                <a:cs typeface="Arial"/>
              </a:rPr>
              <a:t>Procfile lets Heroku </a:t>
            </a:r>
            <a:r>
              <a:rPr sz="1400" dirty="0">
                <a:latin typeface="Arial"/>
                <a:cs typeface="Arial"/>
              </a:rPr>
              <a:t>know </a:t>
            </a:r>
            <a:r>
              <a:rPr sz="1400" spc="-5" dirty="0">
                <a:latin typeface="Arial"/>
                <a:cs typeface="Arial"/>
              </a:rPr>
              <a:t>what files to  </a:t>
            </a:r>
            <a:r>
              <a:rPr sz="1400" dirty="0">
                <a:latin typeface="Arial"/>
                <a:cs typeface="Arial"/>
              </a:rPr>
              <a:t>run. </a:t>
            </a:r>
            <a:r>
              <a:rPr sz="1400" spc="-5" dirty="0">
                <a:latin typeface="Arial"/>
                <a:cs typeface="Arial"/>
              </a:rPr>
              <a:t>Creating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Procfile takes one line  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code:</a:t>
            </a:r>
          </a:p>
        </p:txBody>
      </p:sp>
      <p:sp>
        <p:nvSpPr>
          <p:cNvPr id="6" name="object 6"/>
          <p:cNvSpPr/>
          <p:nvPr/>
        </p:nvSpPr>
        <p:spPr>
          <a:xfrm>
            <a:off x="639498" y="2517867"/>
            <a:ext cx="1758314" cy="202565"/>
          </a:xfrm>
          <a:custGeom>
            <a:avLst/>
            <a:gdLst/>
            <a:ahLst/>
            <a:cxnLst/>
            <a:rect l="l" t="t" r="r" b="b"/>
            <a:pathLst>
              <a:path w="1758314" h="202564">
                <a:moveTo>
                  <a:pt x="0" y="0"/>
                </a:moveTo>
                <a:lnTo>
                  <a:pt x="1757740" y="0"/>
                </a:lnTo>
                <a:lnTo>
                  <a:pt x="1757740" y="201961"/>
                </a:lnTo>
                <a:lnTo>
                  <a:pt x="0" y="2019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9498" y="2936970"/>
            <a:ext cx="2698750" cy="202565"/>
          </a:xfrm>
          <a:custGeom>
            <a:avLst/>
            <a:gdLst/>
            <a:ahLst/>
            <a:cxnLst/>
            <a:rect l="l" t="t" r="r" b="b"/>
            <a:pathLst>
              <a:path w="2698750" h="202564">
                <a:moveTo>
                  <a:pt x="0" y="0"/>
                </a:moveTo>
                <a:lnTo>
                  <a:pt x="2698217" y="0"/>
                </a:lnTo>
                <a:lnTo>
                  <a:pt x="2698217" y="201958"/>
                </a:lnTo>
                <a:lnTo>
                  <a:pt x="0" y="2019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6798" y="2490334"/>
            <a:ext cx="2757170" cy="650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1C2128"/>
                </a:solidFill>
                <a:latin typeface="Georgia"/>
                <a:cs typeface="Georgia"/>
              </a:rPr>
              <a:t>web: node</a:t>
            </a:r>
            <a:r>
              <a:rPr sz="1400" spc="-15" dirty="0">
                <a:solidFill>
                  <a:srgbClr val="1C2128"/>
                </a:solidFill>
                <a:latin typeface="Georgia"/>
                <a:cs typeface="Georgia"/>
              </a:rPr>
              <a:t> </a:t>
            </a:r>
            <a:r>
              <a:rPr sz="1400" spc="-5" dirty="0">
                <a:solidFill>
                  <a:srgbClr val="1C2128"/>
                </a:solidFill>
                <a:latin typeface="Georgia"/>
                <a:cs typeface="Georgia"/>
              </a:rPr>
              <a:t>index.js</a:t>
            </a:r>
            <a:endParaRPr sz="1400" dirty="0">
              <a:latin typeface="Georgia"/>
              <a:cs typeface="Georgia"/>
            </a:endParaRPr>
          </a:p>
          <a:p>
            <a:pPr marL="12700" marR="5080">
              <a:lnSpc>
                <a:spcPct val="196400"/>
              </a:lnSpc>
            </a:pPr>
            <a:r>
              <a:rPr sz="1400" spc="-5" dirty="0">
                <a:solidFill>
                  <a:srgbClr val="1C2128"/>
                </a:solidFill>
                <a:latin typeface="Georgia"/>
                <a:cs typeface="Georgia"/>
              </a:rPr>
              <a:t>Save it as ‘Procfile’ in your project. 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1846" y="4561768"/>
            <a:ext cx="3315970" cy="0"/>
          </a:xfrm>
          <a:custGeom>
            <a:avLst/>
            <a:gdLst/>
            <a:ahLst/>
            <a:cxnLst/>
            <a:rect l="l" t="t" r="r" b="b"/>
            <a:pathLst>
              <a:path w="3315970">
                <a:moveTo>
                  <a:pt x="0" y="0"/>
                </a:moveTo>
                <a:lnTo>
                  <a:pt x="3315697" y="0"/>
                </a:lnTo>
              </a:path>
            </a:pathLst>
          </a:custGeom>
          <a:ln w="167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16937" y="4837993"/>
            <a:ext cx="965835" cy="0"/>
          </a:xfrm>
          <a:custGeom>
            <a:avLst/>
            <a:gdLst/>
            <a:ahLst/>
            <a:cxnLst/>
            <a:rect l="l" t="t" r="r" b="b"/>
            <a:pathLst>
              <a:path w="965835">
                <a:moveTo>
                  <a:pt x="0" y="0"/>
                </a:moveTo>
                <a:lnTo>
                  <a:pt x="965518" y="0"/>
                </a:lnTo>
              </a:path>
            </a:pathLst>
          </a:custGeom>
          <a:ln w="167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/>
          <p:cNvSpPr txBox="1"/>
          <p:nvPr/>
        </p:nvSpPr>
        <p:spPr>
          <a:xfrm>
            <a:off x="5317794" y="1979656"/>
            <a:ext cx="3080394" cy="224292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387350" algn="l"/>
                <a:tab pos="387985" algn="l"/>
              </a:tabLst>
            </a:pPr>
            <a:r>
              <a:rPr lang="en-US" spc="-45" dirty="0" smtClean="0">
                <a:solidFill>
                  <a:srgbClr val="FFFFFF"/>
                </a:solidFill>
                <a:latin typeface="Arial"/>
                <a:cs typeface="Arial"/>
              </a:rPr>
              <a:t>In Terminal type:</a:t>
            </a:r>
          </a:p>
          <a:p>
            <a:pPr marL="387350" indent="-37465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387350" algn="l"/>
                <a:tab pos="387985" algn="l"/>
              </a:tabLst>
            </a:pPr>
            <a:r>
              <a:rPr lang="en-US" spc="-45" dirty="0" err="1" smtClean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lang="en-US" spc="-45" dirty="0" smtClean="0">
                <a:solidFill>
                  <a:srgbClr val="FFFFFF"/>
                </a:solidFill>
                <a:latin typeface="Arial"/>
                <a:cs typeface="Arial"/>
              </a:rPr>
              <a:t> status	</a:t>
            </a:r>
          </a:p>
          <a:p>
            <a:pPr marL="387350" indent="-37465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387350" algn="l"/>
                <a:tab pos="387985" algn="l"/>
              </a:tabLst>
            </a:pPr>
            <a:r>
              <a:rPr lang="en-US" spc="-45" dirty="0" err="1" smtClean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lang="en-US" spc="-45" dirty="0" smtClean="0">
                <a:solidFill>
                  <a:srgbClr val="FFFFFF"/>
                </a:solidFill>
                <a:latin typeface="Arial"/>
                <a:cs typeface="Arial"/>
              </a:rPr>
              <a:t> add .	</a:t>
            </a:r>
          </a:p>
          <a:p>
            <a:pPr marL="387350" indent="-37465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387350" algn="l"/>
                <a:tab pos="387985" algn="l"/>
              </a:tabLst>
            </a:pPr>
            <a:r>
              <a:rPr lang="en-US" spc="-45" dirty="0" err="1" smtClean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lang="en-US" spc="-45" dirty="0" smtClean="0">
                <a:solidFill>
                  <a:srgbClr val="FFFFFF"/>
                </a:solidFill>
                <a:latin typeface="Arial"/>
                <a:cs typeface="Arial"/>
              </a:rPr>
              <a:t> commit - -message ‘your message’</a:t>
            </a:r>
          </a:p>
          <a:p>
            <a:pPr marL="387350" indent="-37465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387350" algn="l"/>
                <a:tab pos="387985" algn="l"/>
              </a:tabLst>
            </a:pPr>
            <a:r>
              <a:rPr lang="en-US" spc="-45" dirty="0" err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lang="en-US" spc="-45" dirty="0" err="1" smtClean="0">
                <a:solidFill>
                  <a:srgbClr val="FFFFFF"/>
                </a:solidFill>
                <a:latin typeface="Arial"/>
                <a:cs typeface="Arial"/>
              </a:rPr>
              <a:t>eroku</a:t>
            </a:r>
            <a:r>
              <a:rPr lang="en-US" spc="-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45" dirty="0" smtClean="0">
                <a:solidFill>
                  <a:srgbClr val="FFFFFF"/>
                </a:solidFill>
                <a:latin typeface="Arial"/>
                <a:cs typeface="Arial"/>
              </a:rPr>
              <a:t>create [name]</a:t>
            </a:r>
            <a:endParaRPr lang="en-US" spc="-4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387350" algn="l"/>
                <a:tab pos="387985" algn="l"/>
              </a:tabLst>
            </a:pPr>
            <a:r>
              <a:rPr lang="en-US" spc="-45" dirty="0" err="1" smtClean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lang="en-US" spc="-45" dirty="0" smtClean="0">
                <a:solidFill>
                  <a:srgbClr val="FFFFFF"/>
                </a:solidFill>
                <a:latin typeface="Arial"/>
                <a:cs typeface="Arial"/>
              </a:rPr>
              <a:t> push </a:t>
            </a:r>
            <a:r>
              <a:rPr lang="en-US" spc="-45" dirty="0" err="1" smtClean="0">
                <a:solidFill>
                  <a:srgbClr val="FFFFFF"/>
                </a:solidFill>
                <a:latin typeface="Arial"/>
                <a:cs typeface="Arial"/>
              </a:rPr>
              <a:t>heroku</a:t>
            </a:r>
            <a:r>
              <a:rPr lang="en-US" spc="-45" dirty="0" smtClean="0">
                <a:solidFill>
                  <a:srgbClr val="FFFFFF"/>
                </a:solidFill>
                <a:latin typeface="Arial"/>
                <a:cs typeface="Arial"/>
              </a:rPr>
              <a:t> master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20015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343535"/>
            <a:ext cx="9144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b="0" spc="-40" dirty="0">
                <a:latin typeface="Arial"/>
                <a:cs typeface="Arial"/>
              </a:rPr>
              <a:t>Congrats, </a:t>
            </a:r>
            <a:r>
              <a:rPr sz="3200" b="0" spc="-50" dirty="0">
                <a:latin typeface="Arial"/>
                <a:cs typeface="Arial"/>
              </a:rPr>
              <a:t>Your </a:t>
            </a:r>
            <a:r>
              <a:rPr sz="3200" b="0" spc="-10" dirty="0">
                <a:latin typeface="Arial"/>
                <a:cs typeface="Arial"/>
              </a:rPr>
              <a:t>App </a:t>
            </a:r>
            <a:r>
              <a:rPr sz="3200" b="0" spc="55" dirty="0">
                <a:latin typeface="Arial"/>
                <a:cs typeface="Arial"/>
              </a:rPr>
              <a:t>is</a:t>
            </a:r>
            <a:r>
              <a:rPr sz="3200" b="0" spc="-340" dirty="0">
                <a:latin typeface="Arial"/>
                <a:cs typeface="Arial"/>
              </a:rPr>
              <a:t> </a:t>
            </a:r>
            <a:r>
              <a:rPr sz="3200" b="0" spc="-40" dirty="0">
                <a:latin typeface="Arial"/>
                <a:cs typeface="Arial"/>
              </a:rPr>
              <a:t>Alive!!!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305" y="1504950"/>
            <a:ext cx="3038070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</a:tabLst>
            </a:pPr>
            <a:r>
              <a:rPr sz="1400" spc="-5" dirty="0" smtClean="0">
                <a:solidFill>
                  <a:srgbClr val="424242"/>
                </a:solidFill>
                <a:latin typeface="Arial"/>
                <a:cs typeface="Arial"/>
              </a:rPr>
              <a:t>1.</a:t>
            </a:r>
            <a:r>
              <a:rPr lang="en-US" sz="1400" spc="-5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424242"/>
                </a:solidFill>
                <a:latin typeface="Arial"/>
                <a:cs typeface="Arial"/>
              </a:rPr>
              <a:t>Go </a:t>
            </a:r>
            <a:r>
              <a:rPr sz="1400" spc="-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424242"/>
                </a:solidFill>
                <a:latin typeface="Arial"/>
                <a:cs typeface="Arial"/>
              </a:rPr>
              <a:t>your </a:t>
            </a:r>
            <a:r>
              <a:rPr sz="1400" spc="-5" dirty="0" err="1">
                <a:solidFill>
                  <a:srgbClr val="424242"/>
                </a:solidFill>
                <a:latin typeface="Arial"/>
                <a:cs typeface="Arial"/>
              </a:rPr>
              <a:t>Heroku</a:t>
            </a:r>
            <a:r>
              <a:rPr sz="1400" spc="-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424242"/>
                </a:solidFill>
                <a:latin typeface="Arial"/>
                <a:cs typeface="Arial"/>
              </a:rPr>
              <a:t>Dashboard</a:t>
            </a:r>
            <a:endParaRPr lang="en-US" altLang="zh-TW" sz="1400" spc="-5" dirty="0" smtClean="0">
              <a:solidFill>
                <a:srgbClr val="424242"/>
              </a:solidFill>
              <a:latin typeface="Arial"/>
              <a:cs typeface="Arial"/>
            </a:endParaRPr>
          </a:p>
          <a:p>
            <a:pPr marL="12700">
              <a:spcBef>
                <a:spcPts val="100"/>
              </a:spcBef>
              <a:tabLst>
                <a:tab pos="389255" algn="l"/>
              </a:tabLst>
            </a:pPr>
            <a:r>
              <a:rPr lang="en-US" altLang="zh-TW" sz="1400" spc="-5" dirty="0" smtClean="0">
                <a:solidFill>
                  <a:srgbClr val="424242"/>
                </a:solidFill>
                <a:latin typeface="Arial"/>
                <a:cs typeface="Arial"/>
              </a:rPr>
              <a:t>2. Select App then Open</a:t>
            </a:r>
            <a:r>
              <a:rPr lang="en-US" altLang="zh-TW" sz="1400" spc="-75" dirty="0" smtClean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altLang="zh-TW" sz="1400" spc="-5" dirty="0" smtClean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endParaRPr lang="en-US" altLang="zh-TW" sz="1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</a:tabLst>
            </a:pPr>
            <a:endParaRPr sz="1400" dirty="0">
              <a:latin typeface="Arial"/>
              <a:cs typeface="Arial"/>
            </a:endParaRPr>
          </a:p>
        </p:txBody>
      </p:sp>
      <p:pic>
        <p:nvPicPr>
          <p:cNvPr id="5123" name="Picture 3" descr="D:\FB Chat Bot\images\Image 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5" y="2419350"/>
            <a:ext cx="8457390" cy="234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11"/>
            <a:ext cx="9143981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76218" y="243049"/>
            <a:ext cx="2591519" cy="2591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0190" marR="5080" indent="-238125">
              <a:lnSpc>
                <a:spcPct val="100299"/>
              </a:lnSpc>
              <a:spcBef>
                <a:spcPts val="80"/>
              </a:spcBef>
            </a:pPr>
            <a:r>
              <a:rPr spc="-10" dirty="0"/>
              <a:t>Part </a:t>
            </a:r>
            <a:r>
              <a:rPr spc="-5" dirty="0"/>
              <a:t>2:</a:t>
            </a:r>
            <a:r>
              <a:rPr spc="-100" dirty="0"/>
              <a:t> </a:t>
            </a:r>
            <a:r>
              <a:rPr spc="-5" dirty="0"/>
              <a:t>Connecting  </a:t>
            </a:r>
            <a:r>
              <a:rPr spc="-10" dirty="0"/>
              <a:t>Your </a:t>
            </a:r>
            <a:r>
              <a:rPr spc="-5" dirty="0"/>
              <a:t>Bot </a:t>
            </a:r>
            <a:r>
              <a:rPr spc="-10" dirty="0"/>
              <a:t>with</a:t>
            </a:r>
            <a:r>
              <a:rPr spc="-80" dirty="0"/>
              <a:t> </a:t>
            </a:r>
            <a:r>
              <a:rPr spc="-5" dirty="0"/>
              <a:t>FB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02" y="838631"/>
            <a:ext cx="1810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30" dirty="0">
                <a:latin typeface="Arial"/>
                <a:cs typeface="Arial"/>
              </a:rPr>
              <a:t>FB</a:t>
            </a:r>
            <a:r>
              <a:rPr sz="2400" b="0" spc="-125" dirty="0">
                <a:latin typeface="Arial"/>
                <a:cs typeface="Arial"/>
              </a:rPr>
              <a:t> </a:t>
            </a:r>
            <a:r>
              <a:rPr sz="2400" b="0" spc="-40" dirty="0">
                <a:latin typeface="Arial"/>
                <a:cs typeface="Arial"/>
              </a:rPr>
              <a:t>Developer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099" y="1506058"/>
            <a:ext cx="2454275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2900">
              <a:lnSpc>
                <a:spcPct val="114599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Sign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Facebook</a:t>
            </a:r>
            <a:r>
              <a:rPr sz="12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Developer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Program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219075" marR="5080" algn="ctr">
              <a:lnSpc>
                <a:spcPct val="116100"/>
              </a:lnSpc>
            </a:pPr>
            <a:r>
              <a:rPr sz="1400" b="1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Sign </a:t>
            </a:r>
            <a:r>
              <a:rPr sz="14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up:</a:t>
            </a:r>
            <a:r>
              <a:rPr sz="1400" b="1" spc="-21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1400" b="1" spc="-4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https://developers. </a:t>
            </a:r>
            <a:r>
              <a:rPr sz="14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3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facebook. </a:t>
            </a:r>
            <a:r>
              <a:rPr sz="140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com/products/messenger/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52967" y="697323"/>
            <a:ext cx="5591963" cy="3315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7391" y="994897"/>
            <a:ext cx="4150391" cy="2300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D:\FB Chat Bot\images\Image 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80" y="2563718"/>
            <a:ext cx="3364853" cy="224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171275" y="157743"/>
            <a:ext cx="1902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Creating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FB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46" name="Picture 2" descr="D:\FB Chat Bot\images\Image 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55309"/>
            <a:ext cx="6638925" cy="14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3"/>
          <p:cNvSpPr/>
          <p:nvPr/>
        </p:nvSpPr>
        <p:spPr>
          <a:xfrm>
            <a:off x="3573392" y="4447216"/>
            <a:ext cx="4286250" cy="9525"/>
          </a:xfrm>
          <a:custGeom>
            <a:avLst/>
            <a:gdLst/>
            <a:ahLst/>
            <a:cxnLst/>
            <a:rect l="l" t="t" r="r" b="b"/>
            <a:pathLst>
              <a:path w="4286250" h="9525">
                <a:moveTo>
                  <a:pt x="0" y="0"/>
                </a:moveTo>
                <a:lnTo>
                  <a:pt x="4285791" y="9124"/>
                </a:lnTo>
              </a:path>
            </a:pathLst>
          </a:custGeom>
          <a:ln w="38099">
            <a:solidFill>
              <a:srgbClr val="246B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40009" y="4374341"/>
            <a:ext cx="211124" cy="163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8" name="Picture 4" descr="D:\FB Chat Bot\images\Image 2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1" y="3257693"/>
            <a:ext cx="2784898" cy="12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11"/>
          <p:cNvSpPr/>
          <p:nvPr/>
        </p:nvSpPr>
        <p:spPr>
          <a:xfrm>
            <a:off x="3196775" y="3576905"/>
            <a:ext cx="159649" cy="145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6600" y="1503086"/>
            <a:ext cx="2702048" cy="2146781"/>
          </a:xfrm>
          <a:custGeom>
            <a:avLst/>
            <a:gdLst/>
            <a:ahLst/>
            <a:cxnLst/>
            <a:rect l="l" t="t" r="r" b="b"/>
            <a:pathLst>
              <a:path w="3281679" h="2586354">
                <a:moveTo>
                  <a:pt x="3281293" y="0"/>
                </a:moveTo>
                <a:lnTo>
                  <a:pt x="0" y="2586229"/>
                </a:lnTo>
              </a:path>
            </a:pathLst>
          </a:custGeom>
          <a:ln w="28574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91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0" y="0"/>
                </a:moveTo>
                <a:lnTo>
                  <a:pt x="0" y="0"/>
                </a:lnTo>
                <a:lnTo>
                  <a:pt x="0" y="5143489"/>
                </a:lnTo>
                <a:lnTo>
                  <a:pt x="4571990" y="5143489"/>
                </a:lnTo>
                <a:lnTo>
                  <a:pt x="457199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73605" y="395436"/>
            <a:ext cx="411416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63855" marR="5080" indent="-351790">
              <a:lnSpc>
                <a:spcPct val="100699"/>
              </a:lnSpc>
              <a:spcBef>
                <a:spcPts val="70"/>
              </a:spcBef>
            </a:pPr>
            <a:r>
              <a:rPr sz="3600" spc="35" dirty="0">
                <a:latin typeface="Trebuchet MS"/>
                <a:cs typeface="Trebuchet MS"/>
              </a:rPr>
              <a:t>Save </a:t>
            </a:r>
            <a:r>
              <a:rPr sz="3600" spc="80" dirty="0">
                <a:latin typeface="Trebuchet MS"/>
                <a:cs typeface="Trebuchet MS"/>
              </a:rPr>
              <a:t>Page </a:t>
            </a:r>
            <a:r>
              <a:rPr sz="3600" spc="-60" dirty="0">
                <a:latin typeface="Trebuchet MS"/>
                <a:cs typeface="Trebuchet MS"/>
              </a:rPr>
              <a:t>Token</a:t>
            </a:r>
            <a:r>
              <a:rPr sz="3600" spc="-745" dirty="0">
                <a:latin typeface="Trebuchet MS"/>
                <a:cs typeface="Trebuchet MS"/>
              </a:rPr>
              <a:t> </a:t>
            </a:r>
            <a:r>
              <a:rPr sz="3600" spc="-120" dirty="0">
                <a:latin typeface="Trebuchet MS"/>
                <a:cs typeface="Trebuchet MS"/>
              </a:rPr>
              <a:t>to  </a:t>
            </a:r>
            <a:r>
              <a:rPr sz="3600" spc="-125" dirty="0">
                <a:latin typeface="Trebuchet MS"/>
                <a:cs typeface="Trebuchet MS"/>
              </a:rPr>
              <a:t>your index.js</a:t>
            </a:r>
            <a:r>
              <a:rPr sz="3600" spc="-275" dirty="0">
                <a:latin typeface="Trebuchet MS"/>
                <a:cs typeface="Trebuchet MS"/>
              </a:rPr>
              <a:t> </a:t>
            </a:r>
            <a:r>
              <a:rPr sz="3600" spc="-105" dirty="0">
                <a:latin typeface="Trebuchet MS"/>
                <a:cs typeface="Trebuchet MS"/>
              </a:rPr>
              <a:t>file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428650"/>
            <a:ext cx="44640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6619">
              <a:lnSpc>
                <a:spcPct val="100000"/>
              </a:lnSpc>
              <a:spcBef>
                <a:spcPts val="100"/>
              </a:spcBef>
            </a:pPr>
            <a:r>
              <a:rPr sz="4200" spc="-30" dirty="0">
                <a:solidFill>
                  <a:srgbClr val="424242"/>
                </a:solidFill>
                <a:latin typeface="Arial"/>
                <a:cs typeface="Arial"/>
              </a:rPr>
              <a:t>Select</a:t>
            </a:r>
            <a:r>
              <a:rPr sz="4200" spc="-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4200" spc="-8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84915" y="1914596"/>
            <a:ext cx="4190591" cy="2460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 descr="D:\FB Chat Bot\images\Image 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14457"/>
            <a:ext cx="3810000" cy="20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solidFill>
                  <a:srgbClr val="FFFFFF"/>
                </a:solidFill>
                <a:latin typeface="Arial"/>
                <a:cs typeface="Arial"/>
              </a:rPr>
              <a:t>Add token in code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1230" y="2537757"/>
            <a:ext cx="4495800" cy="67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8656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85996"/>
            <a:ext cx="9144000" cy="3457575"/>
          </a:xfrm>
          <a:custGeom>
            <a:avLst/>
            <a:gdLst/>
            <a:ahLst/>
            <a:cxnLst/>
            <a:rect l="l" t="t" r="r" b="b"/>
            <a:pathLst>
              <a:path w="9144000" h="3457575">
                <a:moveTo>
                  <a:pt x="0" y="3457493"/>
                </a:moveTo>
                <a:lnTo>
                  <a:pt x="9143981" y="3457493"/>
                </a:lnTo>
                <a:lnTo>
                  <a:pt x="9143981" y="0"/>
                </a:lnTo>
                <a:lnTo>
                  <a:pt x="0" y="0"/>
                </a:lnTo>
                <a:lnTo>
                  <a:pt x="0" y="345749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905966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b="0" dirty="0"/>
              <a:t>The process of building a FB Messenger Chat Bot</a:t>
            </a:r>
            <a:endParaRPr sz="2800" dirty="0"/>
          </a:p>
        </p:txBody>
      </p:sp>
      <p:sp>
        <p:nvSpPr>
          <p:cNvPr id="5" name="object 5"/>
          <p:cNvSpPr/>
          <p:nvPr/>
        </p:nvSpPr>
        <p:spPr>
          <a:xfrm>
            <a:off x="471899" y="2074295"/>
            <a:ext cx="2567394" cy="2126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5848" y="4336504"/>
            <a:ext cx="17100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2905" marR="5080" indent="-3708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Part 1: Putting Bot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  in 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Cloud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3814" y="4336504"/>
            <a:ext cx="18910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Part 2: Connecting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your  </a:t>
            </a:r>
            <a:r>
              <a:rPr sz="1400" spc="-5" dirty="0">
                <a:latin typeface="Arial"/>
                <a:cs typeface="Arial"/>
              </a:rPr>
              <a:t>Bot with FB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Messenger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59547" y="4336504"/>
            <a:ext cx="1734433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57200" marR="5080" indent="-445134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 smtClean="0">
                <a:latin typeface="Arial"/>
                <a:cs typeface="Arial"/>
              </a:rPr>
              <a:t>    </a:t>
            </a:r>
            <a:r>
              <a:rPr sz="1400" spc="-5" dirty="0" smtClean="0">
                <a:latin typeface="Arial"/>
                <a:cs typeface="Arial"/>
              </a:rPr>
              <a:t>Part </a:t>
            </a:r>
            <a:r>
              <a:rPr sz="1400" spc="-5" dirty="0">
                <a:latin typeface="Arial"/>
                <a:cs typeface="Arial"/>
              </a:rPr>
              <a:t>3: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Use Api.ai with</a:t>
            </a:r>
            <a:r>
              <a:rPr sz="1400" dirty="0" smtClean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Your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19393" y="2113320"/>
            <a:ext cx="2305220" cy="2048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83086" y="1887596"/>
            <a:ext cx="2010895" cy="2313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D:\FB Chat Bot\images\Image 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6" y="2091521"/>
            <a:ext cx="4723532" cy="289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FB Chat Bot\images\Image 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39" y="865502"/>
            <a:ext cx="3192431" cy="5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171275" y="157743"/>
            <a:ext cx="2179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Setting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180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Webhooks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149" y="788423"/>
            <a:ext cx="5545988" cy="106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0440" y="1120867"/>
            <a:ext cx="6985" cy="737870"/>
          </a:xfrm>
          <a:custGeom>
            <a:avLst/>
            <a:gdLst/>
            <a:ahLst/>
            <a:cxnLst/>
            <a:rect l="l" t="t" r="r" b="b"/>
            <a:pathLst>
              <a:path w="6985" h="737869">
                <a:moveTo>
                  <a:pt x="6724" y="0"/>
                </a:moveTo>
                <a:lnTo>
                  <a:pt x="0" y="737261"/>
                </a:lnTo>
              </a:path>
            </a:pathLst>
          </a:custGeom>
          <a:ln w="28574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78953" y="1843408"/>
            <a:ext cx="122974" cy="1586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08902" y="1012571"/>
            <a:ext cx="2201498" cy="1559179"/>
          </a:xfrm>
          <a:custGeom>
            <a:avLst/>
            <a:gdLst/>
            <a:ahLst/>
            <a:cxnLst/>
            <a:rect l="l" t="t" r="r" b="b"/>
            <a:pathLst>
              <a:path w="1386840" h="1636395">
                <a:moveTo>
                  <a:pt x="1386622" y="0"/>
                </a:moveTo>
                <a:lnTo>
                  <a:pt x="0" y="1635809"/>
                </a:lnTo>
              </a:path>
            </a:pathLst>
          </a:custGeom>
          <a:ln w="28574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36402" y="2118191"/>
            <a:ext cx="2373481" cy="297517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11176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8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https://yourdomain.com/</a:t>
            </a:r>
            <a:r>
              <a:rPr sz="1200" spc="-5" dirty="0">
                <a:solidFill>
                  <a:srgbClr val="EE0000"/>
                </a:solidFill>
                <a:latin typeface="Arial"/>
                <a:cs typeface="Arial"/>
              </a:rPr>
              <a:t>webhook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 rot="551960">
            <a:off x="4718187" y="2517753"/>
            <a:ext cx="148449" cy="157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40" y="2950177"/>
            <a:ext cx="3688659" cy="122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14"/>
          <p:cNvSpPr/>
          <p:nvPr/>
        </p:nvSpPr>
        <p:spPr>
          <a:xfrm rot="2584426">
            <a:off x="4669707" y="2912376"/>
            <a:ext cx="148449" cy="157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/>
          <p:cNvSpPr/>
          <p:nvPr/>
        </p:nvSpPr>
        <p:spPr>
          <a:xfrm rot="1690715">
            <a:off x="4822385" y="2820754"/>
            <a:ext cx="648817" cy="341242"/>
          </a:xfrm>
          <a:custGeom>
            <a:avLst/>
            <a:gdLst/>
            <a:ahLst/>
            <a:cxnLst/>
            <a:rect l="l" t="t" r="r" b="b"/>
            <a:pathLst>
              <a:path w="1386840" h="1636395">
                <a:moveTo>
                  <a:pt x="1386622" y="0"/>
                </a:moveTo>
                <a:lnTo>
                  <a:pt x="0" y="1635809"/>
                </a:lnTo>
              </a:path>
            </a:pathLst>
          </a:custGeom>
          <a:ln w="28574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666750"/>
            <a:ext cx="6142310" cy="42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7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11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76218" y="624048"/>
            <a:ext cx="2591519" cy="2591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3409958"/>
            <a:ext cx="7620001" cy="148758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536700" marR="5080" indent="-1524635">
              <a:lnSpc>
                <a:spcPct val="100299"/>
              </a:lnSpc>
              <a:spcBef>
                <a:spcPts val="80"/>
              </a:spcBef>
            </a:pPr>
            <a:r>
              <a:rPr lang="en-US" spc="-10" dirty="0" smtClean="0"/>
              <a:t>	</a:t>
            </a:r>
            <a:r>
              <a:rPr spc="-10" dirty="0" smtClean="0"/>
              <a:t>Part </a:t>
            </a:r>
            <a:r>
              <a:rPr dirty="0"/>
              <a:t>3</a:t>
            </a:r>
            <a:r>
              <a:rPr spc="-105" dirty="0"/>
              <a:t> </a:t>
            </a:r>
            <a:r>
              <a:rPr lang="en-US" spc="-105" dirty="0" smtClean="0"/>
              <a:t>Use Api.ai </a:t>
            </a:r>
            <a:br>
              <a:rPr lang="en-US" spc="-105" dirty="0" smtClean="0"/>
            </a:br>
            <a:r>
              <a:rPr lang="en-US" spc="-105" dirty="0" smtClean="0"/>
              <a:t>	</a:t>
            </a:r>
            <a:r>
              <a:rPr lang="en-US" altLang="zh-TW" dirty="0" smtClean="0"/>
              <a:t>with </a:t>
            </a:r>
            <a:r>
              <a:rPr spc="-10" dirty="0" smtClean="0"/>
              <a:t>Your</a:t>
            </a:r>
            <a:r>
              <a:rPr spc="-25" dirty="0" smtClean="0"/>
              <a:t> </a:t>
            </a:r>
            <a:r>
              <a:rPr spc="-5" dirty="0"/>
              <a:t>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02" y="838631"/>
            <a:ext cx="2486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b="0" spc="-5" dirty="0" smtClean="0">
                <a:latin typeface="Arial"/>
                <a:cs typeface="Arial"/>
              </a:rPr>
              <a:t>Api.ai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099" y="1506058"/>
            <a:ext cx="2605405" cy="1355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70">
              <a:lnSpc>
                <a:spcPct val="114599"/>
              </a:lnSpc>
              <a:spcBef>
                <a:spcPts val="100"/>
              </a:spcBef>
            </a:pPr>
            <a:r>
              <a:rPr lang="en-US" sz="1200" spc="10" dirty="0">
                <a:solidFill>
                  <a:srgbClr val="FFFFFF"/>
                </a:solidFill>
                <a:latin typeface="Arial"/>
                <a:cs typeface="Arial"/>
              </a:rPr>
              <a:t>API.ai allows developers to integrate your app with the AI system with speech-to-text and natural language processing</a:t>
            </a:r>
            <a:r>
              <a:rPr lang="en-US" sz="1200" spc="1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156970" marR="5080" indent="-1096010">
              <a:lnSpc>
                <a:spcPct val="116100"/>
              </a:lnSpc>
            </a:pPr>
            <a:r>
              <a:rPr lang="en-US" altLang="zh-TW" sz="1400" b="1" u="heavy" spc="-6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https://dialogflow.com/</a:t>
            </a:r>
            <a:endParaRPr lang="en-US" altLang="zh-TW" sz="1400" dirty="0">
              <a:latin typeface="Trebuchet MS"/>
              <a:cs typeface="Trebuchet M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590550"/>
            <a:ext cx="2743200" cy="360045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04800" y="3105150"/>
            <a:ext cx="3048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$ </a:t>
            </a:r>
            <a:r>
              <a:rPr lang="en-US" altLang="zh-TW" sz="1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npm</a:t>
            </a:r>
            <a:r>
              <a:rPr lang="en-US" altLang="zh-TW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install </a:t>
            </a:r>
            <a:r>
              <a:rPr lang="en-US" altLang="zh-TW" sz="12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apiai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8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685" y="1123950"/>
            <a:ext cx="803683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759" y="1123950"/>
            <a:ext cx="695868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1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685" y="1583975"/>
            <a:ext cx="8036836" cy="235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1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4690" y="666750"/>
            <a:ext cx="4606020" cy="442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52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7030" y="728845"/>
            <a:ext cx="5558170" cy="441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9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41" y="1039850"/>
            <a:ext cx="4458269" cy="3970300"/>
          </a:xfrm>
          <a:prstGeom prst="rect">
            <a:avLst/>
          </a:prstGeom>
        </p:spPr>
      </p:pic>
      <p:sp>
        <p:nvSpPr>
          <p:cNvPr id="9" name="object 5"/>
          <p:cNvSpPr txBox="1"/>
          <p:nvPr/>
        </p:nvSpPr>
        <p:spPr>
          <a:xfrm>
            <a:off x="2384288" y="637134"/>
            <a:ext cx="41127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6619">
              <a:lnSpc>
                <a:spcPct val="100000"/>
              </a:lnSpc>
              <a:spcBef>
                <a:spcPts val="100"/>
              </a:spcBef>
            </a:pPr>
            <a:r>
              <a:rPr lang="en-US" altLang="zh-TW" sz="2400" dirty="0" smtClean="0"/>
              <a:t>Client access token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8100" y="0"/>
            <a:ext cx="9182100" cy="514350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47625" y="2419350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/>
              <a:t>No Server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55711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52600" y="742950"/>
            <a:ext cx="537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var</a:t>
            </a:r>
            <a:r>
              <a:rPr lang="en-US" altLang="zh-TW" dirty="0"/>
              <a:t> </a:t>
            </a:r>
            <a:r>
              <a:rPr lang="en-US" altLang="zh-TW" dirty="0" err="1">
                <a:solidFill>
                  <a:srgbClr val="FF0000"/>
                </a:solidFill>
              </a:rPr>
              <a:t>apiaiApp</a:t>
            </a:r>
            <a:r>
              <a:rPr lang="en-US" altLang="zh-TW" dirty="0"/>
              <a:t> = require('</a:t>
            </a:r>
            <a:r>
              <a:rPr lang="en-US" altLang="zh-TW" dirty="0" err="1"/>
              <a:t>apiai</a:t>
            </a:r>
            <a:r>
              <a:rPr lang="en-US" altLang="zh-TW" dirty="0"/>
              <a:t>')(CLIENT_ACCESS_TOKEN);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52" y="1427239"/>
            <a:ext cx="5063248" cy="33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95351"/>
            <a:ext cx="5399458" cy="38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83148"/>
            <a:ext cx="5399458" cy="37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75" y="157743"/>
            <a:ext cx="2179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 smtClean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676275"/>
            <a:ext cx="68675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175"/>
            <a:ext cx="8982331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13110" y="3501646"/>
            <a:ext cx="31134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latin typeface="Trebuchet MS"/>
                <a:cs typeface="Trebuchet MS"/>
              </a:rPr>
              <a:t>Thank</a:t>
            </a:r>
            <a:r>
              <a:rPr spc="-325" dirty="0">
                <a:latin typeface="Trebuchet MS"/>
                <a:cs typeface="Trebuchet MS"/>
              </a:rPr>
              <a:t> </a:t>
            </a:r>
            <a:r>
              <a:rPr spc="-155" dirty="0">
                <a:latin typeface="Trebuchet MS"/>
                <a:cs typeface="Trebuchet MS"/>
              </a:rPr>
              <a:t>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8656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85996"/>
            <a:ext cx="9144000" cy="3457575"/>
          </a:xfrm>
          <a:custGeom>
            <a:avLst/>
            <a:gdLst/>
            <a:ahLst/>
            <a:cxnLst/>
            <a:rect l="l" t="t" r="r" b="b"/>
            <a:pathLst>
              <a:path w="9144000" h="3457575">
                <a:moveTo>
                  <a:pt x="0" y="3457493"/>
                </a:moveTo>
                <a:lnTo>
                  <a:pt x="9143981" y="3457493"/>
                </a:lnTo>
                <a:lnTo>
                  <a:pt x="9143981" y="0"/>
                </a:lnTo>
                <a:lnTo>
                  <a:pt x="0" y="0"/>
                </a:lnTo>
                <a:lnTo>
                  <a:pt x="0" y="345749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905966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2800" dirty="0"/>
          </a:p>
        </p:txBody>
      </p:sp>
      <p:pic>
        <p:nvPicPr>
          <p:cNvPr id="1027" name="Picture 3" descr="D:\FB Chat Bot 文件\flow\flow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30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8656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85996"/>
            <a:ext cx="9144000" cy="3457575"/>
          </a:xfrm>
          <a:custGeom>
            <a:avLst/>
            <a:gdLst/>
            <a:ahLst/>
            <a:cxnLst/>
            <a:rect l="l" t="t" r="r" b="b"/>
            <a:pathLst>
              <a:path w="9144000" h="3457575">
                <a:moveTo>
                  <a:pt x="0" y="3457493"/>
                </a:moveTo>
                <a:lnTo>
                  <a:pt x="9143981" y="3457493"/>
                </a:lnTo>
                <a:lnTo>
                  <a:pt x="9143981" y="0"/>
                </a:lnTo>
                <a:lnTo>
                  <a:pt x="0" y="0"/>
                </a:lnTo>
                <a:lnTo>
                  <a:pt x="0" y="345749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905966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2800" dirty="0"/>
          </a:p>
        </p:txBody>
      </p:sp>
      <p:pic>
        <p:nvPicPr>
          <p:cNvPr id="2050" name="Picture 2" descr="D:\FB Chat Bot 文件\flow\flow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1535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6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686560"/>
          </a:xfrm>
          <a:custGeom>
            <a:avLst/>
            <a:gdLst/>
            <a:ahLst/>
            <a:cxnLst/>
            <a:rect l="l" t="t" r="r" b="b"/>
            <a:pathLst>
              <a:path w="9144000" h="1686560">
                <a:moveTo>
                  <a:pt x="0" y="1685996"/>
                </a:moveTo>
                <a:lnTo>
                  <a:pt x="9143981" y="1685996"/>
                </a:lnTo>
                <a:lnTo>
                  <a:pt x="9143981" y="0"/>
                </a:lnTo>
                <a:lnTo>
                  <a:pt x="0" y="0"/>
                </a:lnTo>
                <a:lnTo>
                  <a:pt x="0" y="1685996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85996"/>
            <a:ext cx="9144000" cy="3457575"/>
          </a:xfrm>
          <a:custGeom>
            <a:avLst/>
            <a:gdLst/>
            <a:ahLst/>
            <a:cxnLst/>
            <a:rect l="l" t="t" r="r" b="b"/>
            <a:pathLst>
              <a:path w="9144000" h="3457575">
                <a:moveTo>
                  <a:pt x="0" y="3457493"/>
                </a:moveTo>
                <a:lnTo>
                  <a:pt x="9143981" y="3457493"/>
                </a:lnTo>
                <a:lnTo>
                  <a:pt x="9143981" y="0"/>
                </a:lnTo>
                <a:lnTo>
                  <a:pt x="0" y="0"/>
                </a:lnTo>
                <a:lnTo>
                  <a:pt x="0" y="345749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905966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2800" dirty="0"/>
          </a:p>
        </p:txBody>
      </p:sp>
      <p:pic>
        <p:nvPicPr>
          <p:cNvPr id="1027" name="Picture 3" descr="D:\FB Chat Bot 文件\flow\flow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FB Chat Bot 文件\flow\flow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50"/>
            <a:ext cx="9053695" cy="46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84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D:\FB Chat Bot 文件\flow\flow2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033933" cy="508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29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D:\FB Chat Bot 文件\flow\flow2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30"/>
            <a:ext cx="9144000" cy="480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</a:spPr>
      <a:bodyPr wrap="square" lIns="0" tIns="0" rIns="0" bIns="0" rtlCol="0"/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9952</TotalTime>
  <Words>525</Words>
  <Application>Microsoft Office PowerPoint</Application>
  <PresentationFormat>如螢幕大小 (16:9)</PresentationFormat>
  <Paragraphs>101</Paragraphs>
  <Slides>44</Slides>
  <Notes>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5" baseType="lpstr">
      <vt:lpstr>Office Theme</vt:lpstr>
      <vt:lpstr>PowerPoint 簡報</vt:lpstr>
      <vt:lpstr>PowerPoint 簡報</vt:lpstr>
      <vt:lpstr>The process of building a FB Messenger Chat Bot</vt:lpstr>
      <vt:lpstr>No Server</vt:lpstr>
      <vt:lpstr>PowerPoint 簡報</vt:lpstr>
      <vt:lpstr>PowerPoint 簡報</vt:lpstr>
      <vt:lpstr>PowerPoint 簡報</vt:lpstr>
      <vt:lpstr>PowerPoint 簡報</vt:lpstr>
      <vt:lpstr>PowerPoint 簡報</vt:lpstr>
      <vt:lpstr>Have Server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Node.js</vt:lpstr>
      <vt:lpstr>Setting up NPM &amp; Dependencies</vt:lpstr>
      <vt:lpstr>GitHub Repository</vt:lpstr>
      <vt:lpstr>1. Heroku Hosting</vt:lpstr>
      <vt:lpstr>Install Heroku</vt:lpstr>
      <vt:lpstr>Using Bot Index.js File</vt:lpstr>
      <vt:lpstr>Deploy Code to  Heroku</vt:lpstr>
      <vt:lpstr>Congrats, Your App is Alive!!!</vt:lpstr>
      <vt:lpstr>Part 2: Connecting  Your Bot with FB</vt:lpstr>
      <vt:lpstr>FB Developer</vt:lpstr>
      <vt:lpstr>PowerPoint 簡報</vt:lpstr>
      <vt:lpstr>Save Page Token to  your index.js file</vt:lpstr>
      <vt:lpstr>PowerPoint 簡報</vt:lpstr>
      <vt:lpstr>PowerPoint 簡報</vt:lpstr>
      <vt:lpstr>PowerPoint 簡報</vt:lpstr>
      <vt:lpstr> Part 3 Use Api.ai   with Your Bot</vt:lpstr>
      <vt:lpstr>Api.ai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研發部 徐偉翔</cp:lastModifiedBy>
  <cp:revision>47</cp:revision>
  <dcterms:created xsi:type="dcterms:W3CDTF">2018-01-11T02:07:54Z</dcterms:created>
  <dcterms:modified xsi:type="dcterms:W3CDTF">2018-04-27T01:39:40Z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2018-01-11T00:00:00Z</vt:filetime>
  </property>
</Properties>
</file>